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86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07305" y="0"/>
            <a:ext cx="742381" cy="119490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0437875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685800" y="0"/>
                </a:moveTo>
                <a:lnTo>
                  <a:pt x="0" y="0"/>
                </a:lnTo>
                <a:lnTo>
                  <a:pt x="0" y="1143000"/>
                </a:lnTo>
                <a:lnTo>
                  <a:pt x="685800" y="1143000"/>
                </a:lnTo>
                <a:lnTo>
                  <a:pt x="685800" y="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4155" y="26923"/>
            <a:ext cx="10323830" cy="6005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29068" y="1179321"/>
            <a:ext cx="4887595" cy="1671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6380480"/>
                  </a:lnTo>
                  <a:lnTo>
                    <a:pt x="476377" y="6380480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90192" y="1762455"/>
            <a:ext cx="840867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b="0" spc="-375" dirty="0">
                <a:solidFill>
                  <a:srgbClr val="EBEBEB"/>
                </a:solidFill>
                <a:latin typeface="Verdana"/>
                <a:cs typeface="Verdana"/>
              </a:rPr>
              <a:t>END-</a:t>
            </a:r>
            <a:r>
              <a:rPr sz="5400" b="0" spc="-430" dirty="0">
                <a:solidFill>
                  <a:srgbClr val="EBEBEB"/>
                </a:solidFill>
                <a:latin typeface="Verdana"/>
                <a:cs typeface="Verdana"/>
              </a:rPr>
              <a:t>TO-</a:t>
            </a:r>
            <a:r>
              <a:rPr sz="5400" b="0" spc="-275" dirty="0">
                <a:solidFill>
                  <a:srgbClr val="EBEBEB"/>
                </a:solidFill>
                <a:latin typeface="Verdana"/>
                <a:cs typeface="Verdana"/>
              </a:rPr>
              <a:t>END</a:t>
            </a:r>
            <a:r>
              <a:rPr sz="5400" b="0" spc="-390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5400" b="0" spc="-450" dirty="0">
                <a:solidFill>
                  <a:srgbClr val="EBEBEB"/>
                </a:solidFill>
                <a:latin typeface="Verdana"/>
                <a:cs typeface="Verdana"/>
              </a:rPr>
              <a:t>AZURE</a:t>
            </a:r>
            <a:r>
              <a:rPr sz="5400" b="0" spc="-3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5400" b="0" spc="-70" dirty="0">
                <a:solidFill>
                  <a:srgbClr val="EBEBEB"/>
                </a:solidFill>
                <a:latin typeface="Verdana"/>
                <a:cs typeface="Verdana"/>
              </a:rPr>
              <a:t>DATA </a:t>
            </a:r>
            <a:r>
              <a:rPr sz="5400" b="0" spc="-325" dirty="0">
                <a:solidFill>
                  <a:srgbClr val="EBEBEB"/>
                </a:solidFill>
                <a:latin typeface="Verdana"/>
                <a:cs typeface="Verdana"/>
              </a:rPr>
              <a:t>ENGINEERING</a:t>
            </a:r>
            <a:r>
              <a:rPr sz="5400" b="0" spc="-34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5400" b="0" spc="-409" dirty="0">
                <a:solidFill>
                  <a:srgbClr val="EBEBEB"/>
                </a:solidFill>
                <a:latin typeface="Verdana"/>
                <a:cs typeface="Verdana"/>
              </a:rPr>
              <a:t>SOLUTION</a:t>
            </a:r>
            <a:endParaRPr sz="5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79138" y="3650492"/>
            <a:ext cx="2879725" cy="77343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885"/>
              </a:spcBef>
            </a:pPr>
            <a:r>
              <a:rPr sz="1800" spc="-25" dirty="0">
                <a:solidFill>
                  <a:srgbClr val="EE52A4"/>
                </a:solidFill>
                <a:latin typeface="Verdana"/>
                <a:cs typeface="Verdana"/>
              </a:rPr>
              <a:t>BY</a:t>
            </a:r>
            <a:endParaRPr sz="18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80"/>
              </a:spcBef>
            </a:pPr>
            <a:r>
              <a:rPr sz="1800" spc="-45" dirty="0">
                <a:solidFill>
                  <a:srgbClr val="EE52A4"/>
                </a:solidFill>
                <a:latin typeface="Verdana"/>
                <a:cs typeface="Verdana"/>
              </a:rPr>
              <a:t>DIANA</a:t>
            </a:r>
            <a:r>
              <a:rPr sz="1800" spc="-135" dirty="0">
                <a:solidFill>
                  <a:srgbClr val="EE52A4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EE52A4"/>
                </a:solidFill>
                <a:latin typeface="Verdana"/>
                <a:cs typeface="Verdana"/>
              </a:rPr>
              <a:t>AVWENAGHAGHA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23856" y="5619394"/>
            <a:ext cx="53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EE52A4"/>
                </a:solidFill>
                <a:latin typeface="Verdana"/>
                <a:cs typeface="Verdana"/>
              </a:rPr>
              <a:t>2024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41604"/>
            <a:ext cx="12192000" cy="6143625"/>
            <a:chOff x="0" y="641604"/>
            <a:chExt cx="12192000" cy="61436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1604"/>
              <a:ext cx="6170676" cy="3552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0676" y="3174490"/>
              <a:ext cx="6021323" cy="36103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46014" y="5025389"/>
              <a:ext cx="594360" cy="321945"/>
            </a:xfrm>
            <a:custGeom>
              <a:avLst/>
              <a:gdLst/>
              <a:ahLst/>
              <a:cxnLst/>
              <a:rect l="l" t="t" r="r" b="b"/>
              <a:pathLst>
                <a:path w="594360" h="321945">
                  <a:moveTo>
                    <a:pt x="433577" y="0"/>
                  </a:moveTo>
                  <a:lnTo>
                    <a:pt x="433577" y="80391"/>
                  </a:lnTo>
                  <a:lnTo>
                    <a:pt x="0" y="80391"/>
                  </a:lnTo>
                  <a:lnTo>
                    <a:pt x="0" y="241173"/>
                  </a:lnTo>
                  <a:lnTo>
                    <a:pt x="433577" y="241173"/>
                  </a:lnTo>
                  <a:lnTo>
                    <a:pt x="433577" y="321564"/>
                  </a:lnTo>
                  <a:lnTo>
                    <a:pt x="594360" y="160782"/>
                  </a:lnTo>
                  <a:lnTo>
                    <a:pt x="433577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46014" y="5025389"/>
              <a:ext cx="594360" cy="321945"/>
            </a:xfrm>
            <a:custGeom>
              <a:avLst/>
              <a:gdLst/>
              <a:ahLst/>
              <a:cxnLst/>
              <a:rect l="l" t="t" r="r" b="b"/>
              <a:pathLst>
                <a:path w="594360" h="321945">
                  <a:moveTo>
                    <a:pt x="0" y="80391"/>
                  </a:moveTo>
                  <a:lnTo>
                    <a:pt x="433577" y="80391"/>
                  </a:lnTo>
                  <a:lnTo>
                    <a:pt x="433577" y="0"/>
                  </a:lnTo>
                  <a:lnTo>
                    <a:pt x="594360" y="160782"/>
                  </a:lnTo>
                  <a:lnTo>
                    <a:pt x="433577" y="321564"/>
                  </a:lnTo>
                  <a:lnTo>
                    <a:pt x="433577" y="241173"/>
                  </a:lnTo>
                  <a:lnTo>
                    <a:pt x="0" y="241173"/>
                  </a:lnTo>
                  <a:lnTo>
                    <a:pt x="0" y="80391"/>
                  </a:lnTo>
                  <a:close/>
                </a:path>
              </a:pathLst>
            </a:custGeom>
            <a:ln w="19812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09538" y="1797557"/>
              <a:ext cx="565785" cy="289560"/>
            </a:xfrm>
            <a:custGeom>
              <a:avLst/>
              <a:gdLst/>
              <a:ahLst/>
              <a:cxnLst/>
              <a:rect l="l" t="t" r="r" b="b"/>
              <a:pathLst>
                <a:path w="565784" h="289560">
                  <a:moveTo>
                    <a:pt x="144779" y="0"/>
                  </a:moveTo>
                  <a:lnTo>
                    <a:pt x="0" y="144779"/>
                  </a:lnTo>
                  <a:lnTo>
                    <a:pt x="144779" y="289559"/>
                  </a:lnTo>
                  <a:lnTo>
                    <a:pt x="144779" y="217169"/>
                  </a:lnTo>
                  <a:lnTo>
                    <a:pt x="565404" y="217169"/>
                  </a:lnTo>
                  <a:lnTo>
                    <a:pt x="565404" y="72389"/>
                  </a:lnTo>
                  <a:lnTo>
                    <a:pt x="144779" y="72389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09538" y="1797557"/>
              <a:ext cx="565785" cy="289560"/>
            </a:xfrm>
            <a:custGeom>
              <a:avLst/>
              <a:gdLst/>
              <a:ahLst/>
              <a:cxnLst/>
              <a:rect l="l" t="t" r="r" b="b"/>
              <a:pathLst>
                <a:path w="565784" h="289560">
                  <a:moveTo>
                    <a:pt x="0" y="144779"/>
                  </a:moveTo>
                  <a:lnTo>
                    <a:pt x="144779" y="0"/>
                  </a:lnTo>
                  <a:lnTo>
                    <a:pt x="144779" y="72389"/>
                  </a:lnTo>
                  <a:lnTo>
                    <a:pt x="565404" y="72389"/>
                  </a:lnTo>
                  <a:lnTo>
                    <a:pt x="565404" y="217169"/>
                  </a:lnTo>
                  <a:lnTo>
                    <a:pt x="144779" y="217169"/>
                  </a:lnTo>
                  <a:lnTo>
                    <a:pt x="144779" y="289559"/>
                  </a:lnTo>
                  <a:lnTo>
                    <a:pt x="0" y="144779"/>
                  </a:lnTo>
                  <a:close/>
                </a:path>
              </a:pathLst>
            </a:custGeom>
            <a:ln w="19811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965" rIns="0" bIns="0" rtlCol="0">
            <a:spAutoFit/>
          </a:bodyPr>
          <a:lstStyle/>
          <a:p>
            <a:pPr marL="463931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DATA</a:t>
            </a:r>
            <a:r>
              <a:rPr spc="-100" dirty="0"/>
              <a:t> </a:t>
            </a:r>
            <a:r>
              <a:rPr spc="-190" dirty="0"/>
              <a:t>INGESTION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53808" y="1321689"/>
            <a:ext cx="50298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Verdana"/>
                <a:cs typeface="Verdana"/>
              </a:rPr>
              <a:t>Azure</a:t>
            </a:r>
            <a:r>
              <a:rPr sz="1800" spc="-145" dirty="0">
                <a:latin typeface="Verdana"/>
                <a:cs typeface="Verdana"/>
              </a:rPr>
              <a:t> </a:t>
            </a:r>
            <a:r>
              <a:rPr sz="1800" spc="70" dirty="0">
                <a:latin typeface="Verdana"/>
                <a:cs typeface="Verdana"/>
              </a:rPr>
              <a:t>data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factory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spc="-190" dirty="0">
                <a:latin typeface="Verdana"/>
                <a:cs typeface="Verdana"/>
              </a:rPr>
              <a:t>is</a:t>
            </a:r>
            <a:r>
              <a:rPr sz="1800" spc="-155" dirty="0">
                <a:latin typeface="Verdana"/>
                <a:cs typeface="Verdana"/>
              </a:rPr>
              <a:t> </a:t>
            </a:r>
            <a:r>
              <a:rPr sz="1800" spc="150" dirty="0">
                <a:latin typeface="Verdana"/>
                <a:cs typeface="Verdana"/>
              </a:rPr>
              <a:t>a</a:t>
            </a:r>
            <a:r>
              <a:rPr sz="1800" spc="-140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tool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spc="-75" dirty="0">
                <a:latin typeface="Verdana"/>
                <a:cs typeface="Verdana"/>
              </a:rPr>
              <a:t>for</a:t>
            </a:r>
            <a:r>
              <a:rPr sz="1800" spc="-135" dirty="0">
                <a:latin typeface="Verdana"/>
                <a:cs typeface="Verdana"/>
              </a:rPr>
              <a:t> </a:t>
            </a:r>
            <a:r>
              <a:rPr sz="1800" spc="-35" dirty="0">
                <a:latin typeface="Verdana"/>
                <a:cs typeface="Verdana"/>
              </a:rPr>
              <a:t>extraction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of </a:t>
            </a:r>
            <a:r>
              <a:rPr sz="1800" spc="65" dirty="0">
                <a:latin typeface="Verdana"/>
                <a:cs typeface="Verdana"/>
              </a:rPr>
              <a:t>data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80" dirty="0">
                <a:latin typeface="Verdana"/>
                <a:cs typeface="Verdana"/>
              </a:rPr>
              <a:t>from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on</a:t>
            </a:r>
            <a:r>
              <a:rPr sz="1800" spc="-135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prem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110" dirty="0">
                <a:latin typeface="Verdana"/>
                <a:cs typeface="Verdana"/>
              </a:rPr>
              <a:t>server.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95" dirty="0">
                <a:latin typeface="Verdana"/>
                <a:cs typeface="Verdana"/>
              </a:rPr>
              <a:t>A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spc="-40" dirty="0">
                <a:latin typeface="Verdana"/>
                <a:cs typeface="Verdana"/>
              </a:rPr>
              <a:t>process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known </a:t>
            </a:r>
            <a:r>
              <a:rPr sz="1800" spc="-60" dirty="0">
                <a:latin typeface="Verdana"/>
                <a:cs typeface="Verdana"/>
              </a:rPr>
              <a:t>as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65" dirty="0">
                <a:latin typeface="Verdana"/>
                <a:cs typeface="Verdana"/>
              </a:rPr>
              <a:t>data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spc="-55" dirty="0">
                <a:latin typeface="Verdana"/>
                <a:cs typeface="Verdana"/>
              </a:rPr>
              <a:t>ingestion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165" dirty="0">
                <a:latin typeface="Verdana"/>
                <a:cs typeface="Verdana"/>
              </a:rPr>
              <a:t>.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-60" dirty="0">
                <a:latin typeface="Verdana"/>
                <a:cs typeface="Verdana"/>
              </a:rPr>
              <a:t>Pipelines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are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spc="-100" dirty="0">
                <a:latin typeface="Verdana"/>
                <a:cs typeface="Verdana"/>
              </a:rPr>
              <a:t>set</a:t>
            </a:r>
            <a:r>
              <a:rPr sz="1800" spc="-9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up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caring </a:t>
            </a:r>
            <a:r>
              <a:rPr sz="1800" spc="-30" dirty="0">
                <a:latin typeface="Verdana"/>
                <a:cs typeface="Verdana"/>
              </a:rPr>
              <a:t>out</a:t>
            </a:r>
            <a:r>
              <a:rPr sz="1800" spc="-85" dirty="0">
                <a:latin typeface="Verdana"/>
                <a:cs typeface="Verdana"/>
              </a:rPr>
              <a:t> </a:t>
            </a:r>
            <a:r>
              <a:rPr sz="1800" spc="-55" dirty="0">
                <a:latin typeface="Verdana"/>
                <a:cs typeface="Verdana"/>
              </a:rPr>
              <a:t>ingestion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along</a:t>
            </a:r>
            <a:r>
              <a:rPr sz="1800" spc="-85" dirty="0">
                <a:latin typeface="Verdana"/>
                <a:cs typeface="Verdana"/>
              </a:rPr>
              <a:t> </a:t>
            </a:r>
            <a:r>
              <a:rPr sz="1800" spc="-50" dirty="0">
                <a:latin typeface="Verdana"/>
                <a:cs typeface="Verdana"/>
              </a:rPr>
              <a:t>side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spc="-55" dirty="0">
                <a:latin typeface="Verdana"/>
                <a:cs typeface="Verdana"/>
              </a:rPr>
              <a:t>other </a:t>
            </a:r>
            <a:r>
              <a:rPr sz="1800" spc="-10" dirty="0">
                <a:latin typeface="Verdana"/>
                <a:cs typeface="Verdana"/>
              </a:rPr>
              <a:t>resources.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5686" y="4752847"/>
            <a:ext cx="504698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Data</a:t>
            </a:r>
            <a:r>
              <a:rPr sz="1800" spc="-160" dirty="0">
                <a:latin typeface="Verdana"/>
                <a:cs typeface="Verdana"/>
              </a:rPr>
              <a:t> </a:t>
            </a:r>
            <a:r>
              <a:rPr sz="1800" spc="-345" dirty="0">
                <a:latin typeface="Verdana"/>
                <a:cs typeface="Verdana"/>
              </a:rPr>
              <a:t>is</a:t>
            </a:r>
            <a:r>
              <a:rPr sz="1800" spc="18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extracted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100" dirty="0">
                <a:latin typeface="Verdana"/>
                <a:cs typeface="Verdana"/>
              </a:rPr>
              <a:t>from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spc="-180" dirty="0">
                <a:latin typeface="Verdana"/>
                <a:cs typeface="Verdana"/>
              </a:rPr>
              <a:t>SQL</a:t>
            </a:r>
            <a:r>
              <a:rPr sz="1800" spc="20" dirty="0">
                <a:latin typeface="Verdana"/>
                <a:cs typeface="Verdana"/>
              </a:rPr>
              <a:t> </a:t>
            </a:r>
            <a:r>
              <a:rPr sz="1800" spc="-135" dirty="0">
                <a:latin typeface="Verdana"/>
                <a:cs typeface="Verdana"/>
              </a:rPr>
              <a:t>Server</a:t>
            </a:r>
            <a:r>
              <a:rPr sz="1800" spc="-5" dirty="0">
                <a:latin typeface="Verdana"/>
                <a:cs typeface="Verdana"/>
              </a:rPr>
              <a:t> </a:t>
            </a:r>
            <a:r>
              <a:rPr sz="1800" spc="-100" dirty="0">
                <a:latin typeface="Verdana"/>
                <a:cs typeface="Verdana"/>
              </a:rPr>
              <a:t>using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Azure </a:t>
            </a:r>
            <a:r>
              <a:rPr sz="1800" dirty="0">
                <a:latin typeface="Verdana"/>
                <a:cs typeface="Verdana"/>
              </a:rPr>
              <a:t>Data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45" dirty="0">
                <a:latin typeface="Verdana"/>
                <a:cs typeface="Verdana"/>
              </a:rPr>
              <a:t>Factory,</a:t>
            </a:r>
            <a:r>
              <a:rPr sz="1800" spc="-7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enabling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the</a:t>
            </a:r>
            <a:r>
              <a:rPr sz="1800" spc="-70" dirty="0">
                <a:latin typeface="Verdana"/>
                <a:cs typeface="Verdana"/>
              </a:rPr>
              <a:t> </a:t>
            </a:r>
            <a:r>
              <a:rPr sz="1800" spc="-45" dirty="0">
                <a:latin typeface="Verdana"/>
                <a:cs typeface="Verdana"/>
              </a:rPr>
              <a:t>integration</a:t>
            </a:r>
            <a:r>
              <a:rPr sz="1800" spc="-9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of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on- </a:t>
            </a:r>
            <a:r>
              <a:rPr sz="1800" spc="-90" dirty="0">
                <a:latin typeface="Verdana"/>
                <a:cs typeface="Verdana"/>
              </a:rPr>
              <a:t>premises</a:t>
            </a:r>
            <a:r>
              <a:rPr sz="1800" spc="-65" dirty="0">
                <a:latin typeface="Verdana"/>
                <a:cs typeface="Verdana"/>
              </a:rPr>
              <a:t> </a:t>
            </a:r>
            <a:r>
              <a:rPr sz="1800" spc="70" dirty="0">
                <a:latin typeface="Verdana"/>
                <a:cs typeface="Verdana"/>
              </a:rPr>
              <a:t>data</a:t>
            </a:r>
            <a:r>
              <a:rPr sz="1800" spc="-55" dirty="0">
                <a:latin typeface="Verdana"/>
                <a:cs typeface="Verdana"/>
              </a:rPr>
              <a:t> </a:t>
            </a:r>
            <a:r>
              <a:rPr sz="1800" spc="-85" dirty="0">
                <a:latin typeface="Verdana"/>
                <a:cs typeface="Verdana"/>
              </a:rPr>
              <a:t>with</a:t>
            </a:r>
            <a:r>
              <a:rPr sz="1800" spc="-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cloud</a:t>
            </a:r>
            <a:r>
              <a:rPr sz="1800" spc="-5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services.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40663"/>
            <a:ext cx="12192000" cy="6042660"/>
            <a:chOff x="0" y="740663"/>
            <a:chExt cx="12192000" cy="6042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40663"/>
              <a:ext cx="6118860" cy="34594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7147" y="3349750"/>
              <a:ext cx="6054851" cy="34335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02502" y="2061210"/>
              <a:ext cx="563880" cy="289560"/>
            </a:xfrm>
            <a:custGeom>
              <a:avLst/>
              <a:gdLst/>
              <a:ahLst/>
              <a:cxnLst/>
              <a:rect l="l" t="t" r="r" b="b"/>
              <a:pathLst>
                <a:path w="563879" h="289560">
                  <a:moveTo>
                    <a:pt x="144780" y="0"/>
                  </a:moveTo>
                  <a:lnTo>
                    <a:pt x="0" y="144779"/>
                  </a:lnTo>
                  <a:lnTo>
                    <a:pt x="144780" y="289560"/>
                  </a:lnTo>
                  <a:lnTo>
                    <a:pt x="144780" y="217169"/>
                  </a:lnTo>
                  <a:lnTo>
                    <a:pt x="563879" y="217169"/>
                  </a:lnTo>
                  <a:lnTo>
                    <a:pt x="563879" y="72389"/>
                  </a:lnTo>
                  <a:lnTo>
                    <a:pt x="144780" y="72389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02502" y="2061210"/>
              <a:ext cx="563880" cy="289560"/>
            </a:xfrm>
            <a:custGeom>
              <a:avLst/>
              <a:gdLst/>
              <a:ahLst/>
              <a:cxnLst/>
              <a:rect l="l" t="t" r="r" b="b"/>
              <a:pathLst>
                <a:path w="563879" h="289560">
                  <a:moveTo>
                    <a:pt x="0" y="144779"/>
                  </a:moveTo>
                  <a:lnTo>
                    <a:pt x="144780" y="0"/>
                  </a:lnTo>
                  <a:lnTo>
                    <a:pt x="144780" y="72389"/>
                  </a:lnTo>
                  <a:lnTo>
                    <a:pt x="563879" y="72389"/>
                  </a:lnTo>
                  <a:lnTo>
                    <a:pt x="563879" y="217169"/>
                  </a:lnTo>
                  <a:lnTo>
                    <a:pt x="144780" y="217169"/>
                  </a:lnTo>
                  <a:lnTo>
                    <a:pt x="144780" y="289560"/>
                  </a:lnTo>
                  <a:lnTo>
                    <a:pt x="0" y="144779"/>
                  </a:lnTo>
                  <a:close/>
                </a:path>
              </a:pathLst>
            </a:custGeom>
            <a:ln w="19812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69814" y="4956810"/>
              <a:ext cx="594360" cy="321945"/>
            </a:xfrm>
            <a:custGeom>
              <a:avLst/>
              <a:gdLst/>
              <a:ahLst/>
              <a:cxnLst/>
              <a:rect l="l" t="t" r="r" b="b"/>
              <a:pathLst>
                <a:path w="594360" h="321945">
                  <a:moveTo>
                    <a:pt x="433577" y="0"/>
                  </a:moveTo>
                  <a:lnTo>
                    <a:pt x="433577" y="80390"/>
                  </a:lnTo>
                  <a:lnTo>
                    <a:pt x="0" y="80390"/>
                  </a:lnTo>
                  <a:lnTo>
                    <a:pt x="0" y="241172"/>
                  </a:lnTo>
                  <a:lnTo>
                    <a:pt x="433577" y="241172"/>
                  </a:lnTo>
                  <a:lnTo>
                    <a:pt x="433577" y="321563"/>
                  </a:lnTo>
                  <a:lnTo>
                    <a:pt x="594360" y="160781"/>
                  </a:lnTo>
                  <a:lnTo>
                    <a:pt x="433577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69814" y="4956810"/>
              <a:ext cx="594360" cy="321945"/>
            </a:xfrm>
            <a:custGeom>
              <a:avLst/>
              <a:gdLst/>
              <a:ahLst/>
              <a:cxnLst/>
              <a:rect l="l" t="t" r="r" b="b"/>
              <a:pathLst>
                <a:path w="594360" h="321945">
                  <a:moveTo>
                    <a:pt x="0" y="80390"/>
                  </a:moveTo>
                  <a:lnTo>
                    <a:pt x="433577" y="80390"/>
                  </a:lnTo>
                  <a:lnTo>
                    <a:pt x="433577" y="0"/>
                  </a:lnTo>
                  <a:lnTo>
                    <a:pt x="594360" y="160781"/>
                  </a:lnTo>
                  <a:lnTo>
                    <a:pt x="433577" y="321563"/>
                  </a:lnTo>
                  <a:lnTo>
                    <a:pt x="433577" y="241172"/>
                  </a:lnTo>
                  <a:lnTo>
                    <a:pt x="0" y="241172"/>
                  </a:lnTo>
                  <a:lnTo>
                    <a:pt x="0" y="80390"/>
                  </a:lnTo>
                  <a:close/>
                </a:path>
              </a:pathLst>
            </a:custGeom>
            <a:ln w="19812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3284" rIns="0" bIns="0" rtlCol="0">
            <a:spAutoFit/>
          </a:bodyPr>
          <a:lstStyle/>
          <a:p>
            <a:pPr marL="2933065">
              <a:lnSpc>
                <a:spcPct val="100000"/>
              </a:lnSpc>
              <a:spcBef>
                <a:spcPts val="100"/>
              </a:spcBef>
            </a:pPr>
            <a:r>
              <a:rPr spc="-275" dirty="0"/>
              <a:t>SELF</a:t>
            </a:r>
            <a:r>
              <a:rPr spc="20" dirty="0"/>
              <a:t> </a:t>
            </a:r>
            <a:r>
              <a:rPr spc="-229" dirty="0"/>
              <a:t>–HOSTED</a:t>
            </a:r>
            <a:r>
              <a:rPr spc="25" dirty="0"/>
              <a:t> </a:t>
            </a:r>
            <a:r>
              <a:rPr spc="-215" dirty="0"/>
              <a:t>INTEGRATION</a:t>
            </a:r>
            <a:r>
              <a:rPr spc="15" dirty="0"/>
              <a:t> </a:t>
            </a:r>
            <a:r>
              <a:rPr spc="-280" dirty="0"/>
              <a:t>RUNTIME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044308" y="1856994"/>
            <a:ext cx="3818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498600" algn="l"/>
                <a:tab pos="2972435" algn="l"/>
              </a:tabLst>
            </a:pPr>
            <a:r>
              <a:rPr sz="1800" spc="-145" dirty="0">
                <a:latin typeface="Verdana"/>
                <a:cs typeface="Verdana"/>
              </a:rPr>
              <a:t>Self-</a:t>
            </a:r>
            <a:r>
              <a:rPr sz="1800" spc="-10" dirty="0">
                <a:latin typeface="Verdana"/>
                <a:cs typeface="Verdana"/>
              </a:rPr>
              <a:t>hosted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-10" dirty="0">
                <a:latin typeface="Verdana"/>
                <a:cs typeface="Verdana"/>
              </a:rPr>
              <a:t>integration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-85" dirty="0">
                <a:latin typeface="Verdana"/>
                <a:cs typeface="Verdana"/>
              </a:rPr>
              <a:t>runtime </a:t>
            </a:r>
            <a:r>
              <a:rPr sz="1800" spc="-65" dirty="0">
                <a:latin typeface="Verdana"/>
                <a:cs typeface="Verdana"/>
              </a:rPr>
              <a:t>installation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on</a:t>
            </a:r>
            <a:r>
              <a:rPr sz="1800" spc="-90" dirty="0">
                <a:latin typeface="Verdana"/>
                <a:cs typeface="Verdana"/>
              </a:rPr>
              <a:t> </a:t>
            </a:r>
            <a:r>
              <a:rPr sz="1800" spc="-60" dirty="0">
                <a:latin typeface="Verdana"/>
                <a:cs typeface="Verdana"/>
              </a:rPr>
              <a:t>Azure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spc="70" dirty="0">
                <a:latin typeface="Verdana"/>
                <a:cs typeface="Verdana"/>
              </a:rPr>
              <a:t>data</a:t>
            </a:r>
            <a:r>
              <a:rPr sz="1800" spc="-9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factory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4080" y="4695825"/>
            <a:ext cx="42265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Verdana"/>
                <a:cs typeface="Verdana"/>
              </a:rPr>
              <a:t>Self-</a:t>
            </a:r>
            <a:r>
              <a:rPr sz="1800" dirty="0">
                <a:latin typeface="Verdana"/>
                <a:cs typeface="Verdana"/>
              </a:rPr>
              <a:t>hosted</a:t>
            </a:r>
            <a:r>
              <a:rPr sz="1800" spc="250" dirty="0">
                <a:latin typeface="Verdana"/>
                <a:cs typeface="Verdana"/>
              </a:rPr>
              <a:t>  </a:t>
            </a:r>
            <a:r>
              <a:rPr sz="1800" dirty="0">
                <a:latin typeface="Verdana"/>
                <a:cs typeface="Verdana"/>
              </a:rPr>
              <a:t>integration</a:t>
            </a:r>
            <a:r>
              <a:rPr sz="1800" spc="254" dirty="0">
                <a:latin typeface="Verdana"/>
                <a:cs typeface="Verdana"/>
              </a:rPr>
              <a:t>  </a:t>
            </a:r>
            <a:r>
              <a:rPr sz="1800" dirty="0">
                <a:latin typeface="Verdana"/>
                <a:cs typeface="Verdana"/>
              </a:rPr>
              <a:t>runtime</a:t>
            </a:r>
            <a:r>
              <a:rPr sz="1800" spc="245" dirty="0">
                <a:latin typeface="Verdana"/>
                <a:cs typeface="Verdana"/>
              </a:rPr>
              <a:t>  </a:t>
            </a:r>
            <a:r>
              <a:rPr sz="1800" spc="-120" dirty="0">
                <a:latin typeface="Verdana"/>
                <a:cs typeface="Verdana"/>
              </a:rPr>
              <a:t>is </a:t>
            </a:r>
            <a:r>
              <a:rPr sz="1800" spc="-50" dirty="0">
                <a:latin typeface="Verdana"/>
                <a:cs typeface="Verdana"/>
              </a:rPr>
              <a:t>installed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on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spc="150" dirty="0">
                <a:latin typeface="Verdana"/>
                <a:cs typeface="Verdana"/>
              </a:rPr>
              <a:t>a</a:t>
            </a:r>
            <a:r>
              <a:rPr sz="1800" spc="-5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local</a:t>
            </a:r>
            <a:r>
              <a:rPr sz="1800" spc="-10" dirty="0">
                <a:latin typeface="Verdana"/>
                <a:cs typeface="Verdana"/>
              </a:rPr>
              <a:t> </a:t>
            </a:r>
            <a:r>
              <a:rPr sz="1800" spc="-85" dirty="0">
                <a:latin typeface="Verdana"/>
                <a:cs typeface="Verdana"/>
              </a:rPr>
              <a:t>or</a:t>
            </a:r>
            <a:r>
              <a:rPr sz="1800" spc="-45" dirty="0">
                <a:latin typeface="Verdana"/>
                <a:cs typeface="Verdana"/>
              </a:rPr>
              <a:t> </a:t>
            </a:r>
            <a:r>
              <a:rPr sz="1800" spc="-90" dirty="0">
                <a:latin typeface="Verdana"/>
                <a:cs typeface="Verdana"/>
              </a:rPr>
              <a:t>virtual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machine </a:t>
            </a:r>
            <a:r>
              <a:rPr sz="1800" spc="60" dirty="0">
                <a:latin typeface="Verdana"/>
                <a:cs typeface="Verdana"/>
              </a:rPr>
              <a:t>and</a:t>
            </a:r>
            <a:r>
              <a:rPr sz="1800" spc="409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supports</a:t>
            </a:r>
            <a:r>
              <a:rPr sz="1800" spc="409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various</a:t>
            </a:r>
            <a:r>
              <a:rPr sz="1800" spc="409" dirty="0">
                <a:latin typeface="Verdana"/>
                <a:cs typeface="Verdana"/>
              </a:rPr>
              <a:t> </a:t>
            </a:r>
            <a:r>
              <a:rPr sz="1800" spc="65" dirty="0">
                <a:latin typeface="Verdana"/>
                <a:cs typeface="Verdana"/>
              </a:rPr>
              <a:t>data</a:t>
            </a:r>
            <a:r>
              <a:rPr sz="1800" spc="400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sources </a:t>
            </a:r>
            <a:r>
              <a:rPr sz="1800" spc="-25" dirty="0">
                <a:latin typeface="Verdana"/>
                <a:cs typeface="Verdana"/>
              </a:rPr>
              <a:t>including</a:t>
            </a:r>
            <a:r>
              <a:rPr sz="1800" spc="-135" dirty="0">
                <a:latin typeface="Verdana"/>
                <a:cs typeface="Verdana"/>
              </a:rPr>
              <a:t> </a:t>
            </a:r>
            <a:r>
              <a:rPr sz="1800" spc="-130" dirty="0">
                <a:latin typeface="Verdana"/>
                <a:cs typeface="Verdana"/>
              </a:rPr>
              <a:t>SQL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100" dirty="0">
                <a:latin typeface="Verdana"/>
                <a:cs typeface="Verdana"/>
              </a:rPr>
              <a:t>server </a:t>
            </a:r>
            <a:r>
              <a:rPr sz="1800" spc="60" dirty="0">
                <a:latin typeface="Verdana"/>
                <a:cs typeface="Verdana"/>
              </a:rPr>
              <a:t>and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oracle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53212"/>
            <a:ext cx="12192000" cy="6202680"/>
            <a:chOff x="0" y="553212"/>
            <a:chExt cx="12192000" cy="6202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53212"/>
              <a:ext cx="6124956" cy="359511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4955" y="3107435"/>
              <a:ext cx="6067043" cy="36484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02502" y="1680209"/>
              <a:ext cx="563880" cy="289560"/>
            </a:xfrm>
            <a:custGeom>
              <a:avLst/>
              <a:gdLst/>
              <a:ahLst/>
              <a:cxnLst/>
              <a:rect l="l" t="t" r="r" b="b"/>
              <a:pathLst>
                <a:path w="563879" h="289560">
                  <a:moveTo>
                    <a:pt x="144780" y="0"/>
                  </a:moveTo>
                  <a:lnTo>
                    <a:pt x="0" y="144779"/>
                  </a:lnTo>
                  <a:lnTo>
                    <a:pt x="144780" y="289560"/>
                  </a:lnTo>
                  <a:lnTo>
                    <a:pt x="144780" y="217169"/>
                  </a:lnTo>
                  <a:lnTo>
                    <a:pt x="563879" y="217169"/>
                  </a:lnTo>
                  <a:lnTo>
                    <a:pt x="563879" y="72389"/>
                  </a:lnTo>
                  <a:lnTo>
                    <a:pt x="144780" y="72389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02502" y="1680209"/>
              <a:ext cx="563880" cy="289560"/>
            </a:xfrm>
            <a:custGeom>
              <a:avLst/>
              <a:gdLst/>
              <a:ahLst/>
              <a:cxnLst/>
              <a:rect l="l" t="t" r="r" b="b"/>
              <a:pathLst>
                <a:path w="563879" h="289560">
                  <a:moveTo>
                    <a:pt x="0" y="144779"/>
                  </a:moveTo>
                  <a:lnTo>
                    <a:pt x="144780" y="0"/>
                  </a:lnTo>
                  <a:lnTo>
                    <a:pt x="144780" y="72389"/>
                  </a:lnTo>
                  <a:lnTo>
                    <a:pt x="563879" y="72389"/>
                  </a:lnTo>
                  <a:lnTo>
                    <a:pt x="563879" y="217169"/>
                  </a:lnTo>
                  <a:lnTo>
                    <a:pt x="144780" y="217169"/>
                  </a:lnTo>
                  <a:lnTo>
                    <a:pt x="144780" y="289560"/>
                  </a:lnTo>
                  <a:lnTo>
                    <a:pt x="0" y="144779"/>
                  </a:lnTo>
                  <a:close/>
                </a:path>
              </a:pathLst>
            </a:custGeom>
            <a:ln w="19812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070217" y="1555826"/>
            <a:ext cx="41789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8305" algn="l"/>
                <a:tab pos="3330575" algn="l"/>
              </a:tabLst>
            </a:pPr>
            <a:r>
              <a:rPr sz="1800" spc="-145" dirty="0">
                <a:latin typeface="Verdana"/>
                <a:cs typeface="Verdana"/>
              </a:rPr>
              <a:t>Self-</a:t>
            </a:r>
            <a:r>
              <a:rPr sz="1800" spc="-10" dirty="0">
                <a:latin typeface="Verdana"/>
                <a:cs typeface="Verdana"/>
              </a:rPr>
              <a:t>hosted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-10" dirty="0">
                <a:latin typeface="Verdana"/>
                <a:cs typeface="Verdana"/>
              </a:rPr>
              <a:t>integration</a:t>
            </a:r>
            <a:r>
              <a:rPr sz="1800" dirty="0">
                <a:latin typeface="Verdana"/>
                <a:cs typeface="Verdana"/>
              </a:rPr>
              <a:t>	</a:t>
            </a:r>
            <a:r>
              <a:rPr sz="1800" spc="-70" dirty="0">
                <a:latin typeface="Verdana"/>
                <a:cs typeface="Verdana"/>
              </a:rPr>
              <a:t>runtime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70" dirty="0">
                <a:latin typeface="Verdana"/>
                <a:cs typeface="Verdana"/>
              </a:rPr>
              <a:t>successfully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spc="-55" dirty="0">
                <a:latin typeface="Verdana"/>
                <a:cs typeface="Verdana"/>
              </a:rPr>
              <a:t>installed</a:t>
            </a:r>
            <a:r>
              <a:rPr sz="1800" spc="-90" dirty="0">
                <a:latin typeface="Verdana"/>
                <a:cs typeface="Verdana"/>
              </a:rPr>
              <a:t> </a:t>
            </a:r>
            <a:r>
              <a:rPr sz="1800" spc="60" dirty="0">
                <a:latin typeface="Verdana"/>
                <a:cs typeface="Verdana"/>
              </a:rPr>
              <a:t>and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running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2459"/>
            <a:ext cx="12192000" cy="6144895"/>
            <a:chOff x="0" y="632459"/>
            <a:chExt cx="12192000" cy="61448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2459"/>
              <a:ext cx="6339840" cy="351586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2888" y="3191255"/>
              <a:ext cx="5849111" cy="35859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35090" y="1733549"/>
              <a:ext cx="565785" cy="289560"/>
            </a:xfrm>
            <a:custGeom>
              <a:avLst/>
              <a:gdLst/>
              <a:ahLst/>
              <a:cxnLst/>
              <a:rect l="l" t="t" r="r" b="b"/>
              <a:pathLst>
                <a:path w="565784" h="289560">
                  <a:moveTo>
                    <a:pt x="144780" y="0"/>
                  </a:moveTo>
                  <a:lnTo>
                    <a:pt x="0" y="144779"/>
                  </a:lnTo>
                  <a:lnTo>
                    <a:pt x="144780" y="289560"/>
                  </a:lnTo>
                  <a:lnTo>
                    <a:pt x="144780" y="217170"/>
                  </a:lnTo>
                  <a:lnTo>
                    <a:pt x="565404" y="217170"/>
                  </a:lnTo>
                  <a:lnTo>
                    <a:pt x="565404" y="72389"/>
                  </a:lnTo>
                  <a:lnTo>
                    <a:pt x="144780" y="72389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35090" y="1733549"/>
              <a:ext cx="565785" cy="289560"/>
            </a:xfrm>
            <a:custGeom>
              <a:avLst/>
              <a:gdLst/>
              <a:ahLst/>
              <a:cxnLst/>
              <a:rect l="l" t="t" r="r" b="b"/>
              <a:pathLst>
                <a:path w="565784" h="289560">
                  <a:moveTo>
                    <a:pt x="0" y="144779"/>
                  </a:moveTo>
                  <a:lnTo>
                    <a:pt x="144780" y="0"/>
                  </a:lnTo>
                  <a:lnTo>
                    <a:pt x="144780" y="72389"/>
                  </a:lnTo>
                  <a:lnTo>
                    <a:pt x="565404" y="72389"/>
                  </a:lnTo>
                  <a:lnTo>
                    <a:pt x="565404" y="217170"/>
                  </a:lnTo>
                  <a:lnTo>
                    <a:pt x="144780" y="217170"/>
                  </a:lnTo>
                  <a:lnTo>
                    <a:pt x="144780" y="289560"/>
                  </a:lnTo>
                  <a:lnTo>
                    <a:pt x="0" y="144779"/>
                  </a:lnTo>
                  <a:close/>
                </a:path>
              </a:pathLst>
            </a:custGeom>
            <a:ln w="19812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57265" y="5231130"/>
              <a:ext cx="594360" cy="321945"/>
            </a:xfrm>
            <a:custGeom>
              <a:avLst/>
              <a:gdLst/>
              <a:ahLst/>
              <a:cxnLst/>
              <a:rect l="l" t="t" r="r" b="b"/>
              <a:pathLst>
                <a:path w="594360" h="321945">
                  <a:moveTo>
                    <a:pt x="433578" y="0"/>
                  </a:moveTo>
                  <a:lnTo>
                    <a:pt x="433578" y="80391"/>
                  </a:lnTo>
                  <a:lnTo>
                    <a:pt x="0" y="80391"/>
                  </a:lnTo>
                  <a:lnTo>
                    <a:pt x="0" y="241173"/>
                  </a:lnTo>
                  <a:lnTo>
                    <a:pt x="433578" y="241173"/>
                  </a:lnTo>
                  <a:lnTo>
                    <a:pt x="433578" y="321564"/>
                  </a:lnTo>
                  <a:lnTo>
                    <a:pt x="594360" y="160782"/>
                  </a:lnTo>
                  <a:lnTo>
                    <a:pt x="433578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57265" y="5231130"/>
              <a:ext cx="594360" cy="321945"/>
            </a:xfrm>
            <a:custGeom>
              <a:avLst/>
              <a:gdLst/>
              <a:ahLst/>
              <a:cxnLst/>
              <a:rect l="l" t="t" r="r" b="b"/>
              <a:pathLst>
                <a:path w="594360" h="321945">
                  <a:moveTo>
                    <a:pt x="0" y="80391"/>
                  </a:moveTo>
                  <a:lnTo>
                    <a:pt x="433578" y="80391"/>
                  </a:lnTo>
                  <a:lnTo>
                    <a:pt x="433578" y="0"/>
                  </a:lnTo>
                  <a:lnTo>
                    <a:pt x="594360" y="160782"/>
                  </a:lnTo>
                  <a:lnTo>
                    <a:pt x="433578" y="321564"/>
                  </a:lnTo>
                  <a:lnTo>
                    <a:pt x="433578" y="241173"/>
                  </a:lnTo>
                  <a:lnTo>
                    <a:pt x="0" y="241173"/>
                  </a:lnTo>
                  <a:lnTo>
                    <a:pt x="0" y="80391"/>
                  </a:lnTo>
                  <a:close/>
                </a:path>
              </a:pathLst>
            </a:custGeom>
            <a:ln w="19812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173848" y="1223898"/>
            <a:ext cx="494220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Verdana"/>
                <a:cs typeface="Verdana"/>
              </a:rPr>
              <a:t>Azure</a:t>
            </a:r>
            <a:r>
              <a:rPr sz="1800" spc="6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Data</a:t>
            </a:r>
            <a:r>
              <a:rPr sz="1800" spc="7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Lake</a:t>
            </a:r>
            <a:r>
              <a:rPr sz="1800" spc="70" dirty="0">
                <a:latin typeface="Verdana"/>
                <a:cs typeface="Verdana"/>
              </a:rPr>
              <a:t> </a:t>
            </a:r>
            <a:r>
              <a:rPr sz="1800" spc="65" dirty="0">
                <a:latin typeface="Verdana"/>
                <a:cs typeface="Verdana"/>
              </a:rPr>
              <a:t>Gen</a:t>
            </a:r>
            <a:r>
              <a:rPr sz="1800" spc="7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2</a:t>
            </a:r>
            <a:r>
              <a:rPr sz="1800" spc="7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acts</a:t>
            </a:r>
            <a:r>
              <a:rPr sz="1800" spc="7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as</a:t>
            </a:r>
            <a:r>
              <a:rPr sz="1800" spc="75" dirty="0">
                <a:latin typeface="Verdana"/>
                <a:cs typeface="Verdana"/>
              </a:rPr>
              <a:t> </a:t>
            </a:r>
            <a:r>
              <a:rPr sz="1800" spc="150" dirty="0">
                <a:latin typeface="Verdana"/>
                <a:cs typeface="Verdana"/>
              </a:rPr>
              <a:t>a</a:t>
            </a:r>
            <a:r>
              <a:rPr sz="1800" spc="7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scalable </a:t>
            </a:r>
            <a:r>
              <a:rPr sz="1800" spc="60" dirty="0">
                <a:latin typeface="Verdana"/>
                <a:cs typeface="Verdana"/>
              </a:rPr>
              <a:t>and</a:t>
            </a:r>
            <a:r>
              <a:rPr sz="1800" spc="185" dirty="0">
                <a:latin typeface="Verdana"/>
                <a:cs typeface="Verdana"/>
              </a:rPr>
              <a:t>  </a:t>
            </a:r>
            <a:r>
              <a:rPr sz="1800" dirty="0">
                <a:latin typeface="Verdana"/>
                <a:cs typeface="Verdana"/>
              </a:rPr>
              <a:t>secure</a:t>
            </a:r>
            <a:r>
              <a:rPr sz="1800" spc="195" dirty="0">
                <a:latin typeface="Verdana"/>
                <a:cs typeface="Verdana"/>
              </a:rPr>
              <a:t>  </a:t>
            </a:r>
            <a:r>
              <a:rPr sz="1800" dirty="0">
                <a:latin typeface="Verdana"/>
                <a:cs typeface="Verdana"/>
              </a:rPr>
              <a:t>storage</a:t>
            </a:r>
            <a:r>
              <a:rPr sz="1800" spc="190" dirty="0">
                <a:latin typeface="Verdana"/>
                <a:cs typeface="Verdana"/>
              </a:rPr>
              <a:t>  </a:t>
            </a:r>
            <a:r>
              <a:rPr sz="1800" dirty="0">
                <a:latin typeface="Verdana"/>
                <a:cs typeface="Verdana"/>
              </a:rPr>
              <a:t>solution</a:t>
            </a:r>
            <a:r>
              <a:rPr sz="1800" spc="185" dirty="0">
                <a:latin typeface="Verdana"/>
                <a:cs typeface="Verdana"/>
              </a:rPr>
              <a:t>  </a:t>
            </a:r>
            <a:r>
              <a:rPr sz="1800" dirty="0">
                <a:latin typeface="Verdana"/>
                <a:cs typeface="Verdana"/>
              </a:rPr>
              <a:t>for</a:t>
            </a:r>
            <a:r>
              <a:rPr sz="1800" spc="180" dirty="0">
                <a:latin typeface="Verdana"/>
                <a:cs typeface="Verdana"/>
              </a:rPr>
              <a:t>  </a:t>
            </a:r>
            <a:r>
              <a:rPr sz="1800" spc="-10" dirty="0">
                <a:latin typeface="Verdana"/>
                <a:cs typeface="Verdana"/>
              </a:rPr>
              <a:t>large </a:t>
            </a:r>
            <a:r>
              <a:rPr sz="1800" dirty="0">
                <a:latin typeface="Verdana"/>
                <a:cs typeface="Verdana"/>
              </a:rPr>
              <a:t>volumes</a:t>
            </a:r>
            <a:r>
              <a:rPr sz="1800" spc="3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of</a:t>
            </a:r>
            <a:r>
              <a:rPr sz="1800" spc="3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data.</a:t>
            </a:r>
            <a:r>
              <a:rPr sz="1800" spc="30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It</a:t>
            </a:r>
            <a:r>
              <a:rPr sz="1800" spc="3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stores</a:t>
            </a:r>
            <a:r>
              <a:rPr sz="1800" spc="3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both</a:t>
            </a:r>
            <a:r>
              <a:rPr sz="1800" spc="3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raw</a:t>
            </a:r>
            <a:r>
              <a:rPr sz="1800" spc="315" dirty="0">
                <a:latin typeface="Verdana"/>
                <a:cs typeface="Verdana"/>
              </a:rPr>
              <a:t> </a:t>
            </a:r>
            <a:r>
              <a:rPr sz="1800" spc="30" dirty="0">
                <a:latin typeface="Verdana"/>
                <a:cs typeface="Verdana"/>
              </a:rPr>
              <a:t>and </a:t>
            </a:r>
            <a:r>
              <a:rPr sz="1800" dirty="0">
                <a:latin typeface="Verdana"/>
                <a:cs typeface="Verdana"/>
              </a:rPr>
              <a:t>processed</a:t>
            </a:r>
            <a:r>
              <a:rPr sz="1800" spc="-80" dirty="0">
                <a:latin typeface="Verdana"/>
                <a:cs typeface="Verdana"/>
              </a:rPr>
              <a:t> </a:t>
            </a:r>
            <a:r>
              <a:rPr sz="1800" spc="70" dirty="0">
                <a:latin typeface="Verdana"/>
                <a:cs typeface="Verdana"/>
              </a:rPr>
              <a:t>data</a:t>
            </a:r>
            <a:r>
              <a:rPr sz="1800" spc="-85" dirty="0">
                <a:latin typeface="Verdana"/>
                <a:cs typeface="Verdana"/>
              </a:rPr>
              <a:t> </a:t>
            </a:r>
            <a:r>
              <a:rPr sz="1800" spc="-60" dirty="0">
                <a:latin typeface="Verdana"/>
                <a:cs typeface="Verdana"/>
              </a:rPr>
              <a:t>in</a:t>
            </a:r>
            <a:r>
              <a:rPr sz="1800" spc="-90" dirty="0">
                <a:latin typeface="Verdana"/>
                <a:cs typeface="Verdana"/>
              </a:rPr>
              <a:t> </a:t>
            </a:r>
            <a:r>
              <a:rPr sz="1800" spc="150" dirty="0">
                <a:latin typeface="Verdana"/>
                <a:cs typeface="Verdana"/>
              </a:rPr>
              <a:t>a</a:t>
            </a:r>
            <a:r>
              <a:rPr sz="1800" spc="-8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hierarchical</a:t>
            </a:r>
            <a:r>
              <a:rPr sz="1800" spc="-65" dirty="0">
                <a:latin typeface="Verdana"/>
                <a:cs typeface="Verdana"/>
              </a:rPr>
              <a:t> </a:t>
            </a:r>
            <a:r>
              <a:rPr sz="1800" spc="-60" dirty="0">
                <a:latin typeface="Verdana"/>
                <a:cs typeface="Verdana"/>
              </a:rPr>
              <a:t>file</a:t>
            </a:r>
            <a:r>
              <a:rPr sz="1800" spc="-80" dirty="0">
                <a:latin typeface="Verdana"/>
                <a:cs typeface="Verdana"/>
              </a:rPr>
              <a:t> </a:t>
            </a:r>
            <a:r>
              <a:rPr sz="1800" spc="-95" dirty="0">
                <a:latin typeface="Verdana"/>
                <a:cs typeface="Verdana"/>
              </a:rPr>
              <a:t>system, </a:t>
            </a:r>
            <a:r>
              <a:rPr sz="1800" spc="-20" dirty="0">
                <a:latin typeface="Verdana"/>
                <a:cs typeface="Verdana"/>
              </a:rPr>
              <a:t>allowing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-80" dirty="0">
                <a:latin typeface="Verdana"/>
                <a:cs typeface="Verdana"/>
              </a:rPr>
              <a:t>for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efficient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spc="70" dirty="0">
                <a:latin typeface="Verdana"/>
                <a:cs typeface="Verdana"/>
              </a:rPr>
              <a:t>data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management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028059" y="110744"/>
            <a:ext cx="3585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AZURE</a:t>
            </a:r>
            <a:r>
              <a:rPr spc="-35" dirty="0"/>
              <a:t> </a:t>
            </a:r>
            <a:r>
              <a:rPr spc="-65" dirty="0"/>
              <a:t>DATA</a:t>
            </a:r>
            <a:r>
              <a:rPr spc="-110" dirty="0"/>
              <a:t> </a:t>
            </a:r>
            <a:r>
              <a:rPr spc="-155" dirty="0"/>
              <a:t>LAKE</a:t>
            </a:r>
            <a:r>
              <a:rPr spc="-35" dirty="0"/>
              <a:t> </a:t>
            </a:r>
            <a:r>
              <a:rPr dirty="0"/>
              <a:t>GEN</a:t>
            </a:r>
            <a:r>
              <a:rPr spc="-130" dirty="0"/>
              <a:t> </a:t>
            </a:r>
            <a:r>
              <a:rPr spc="-50" dirty="0"/>
              <a:t>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81406" y="5082032"/>
            <a:ext cx="49841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The</a:t>
            </a:r>
            <a:r>
              <a:rPr sz="1800" spc="15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raw</a:t>
            </a:r>
            <a:r>
              <a:rPr sz="1800" spc="130" dirty="0">
                <a:latin typeface="Verdana"/>
                <a:cs typeface="Verdana"/>
              </a:rPr>
              <a:t> </a:t>
            </a:r>
            <a:r>
              <a:rPr sz="1800" spc="65" dirty="0">
                <a:latin typeface="Verdana"/>
                <a:cs typeface="Verdana"/>
              </a:rPr>
              <a:t>data</a:t>
            </a:r>
            <a:r>
              <a:rPr sz="1800" spc="1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ingested</a:t>
            </a:r>
            <a:r>
              <a:rPr sz="1800" spc="16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from</a:t>
            </a:r>
            <a:r>
              <a:rPr sz="1800" spc="15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SQL</a:t>
            </a:r>
            <a:r>
              <a:rPr sz="1800" spc="155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Server</a:t>
            </a:r>
            <a:r>
              <a:rPr sz="1800" spc="145" dirty="0">
                <a:latin typeface="Verdana"/>
                <a:cs typeface="Verdana"/>
              </a:rPr>
              <a:t> </a:t>
            </a:r>
            <a:r>
              <a:rPr sz="1800" spc="-85" dirty="0">
                <a:latin typeface="Verdana"/>
                <a:cs typeface="Verdana"/>
              </a:rPr>
              <a:t>is </a:t>
            </a:r>
            <a:r>
              <a:rPr sz="1800" dirty="0">
                <a:latin typeface="Verdana"/>
                <a:cs typeface="Verdana"/>
              </a:rPr>
              <a:t>stored</a:t>
            </a:r>
            <a:r>
              <a:rPr sz="1800" spc="30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in</a:t>
            </a:r>
            <a:r>
              <a:rPr sz="1800" spc="30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Data</a:t>
            </a:r>
            <a:r>
              <a:rPr sz="1800" spc="3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Lake</a:t>
            </a:r>
            <a:r>
              <a:rPr sz="1800" spc="300" dirty="0">
                <a:latin typeface="Verdana"/>
                <a:cs typeface="Verdana"/>
              </a:rPr>
              <a:t> </a:t>
            </a:r>
            <a:r>
              <a:rPr sz="1800" spc="65" dirty="0">
                <a:latin typeface="Verdana"/>
                <a:cs typeface="Verdana"/>
              </a:rPr>
              <a:t>Gen</a:t>
            </a:r>
            <a:r>
              <a:rPr sz="1800" spc="3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2,</a:t>
            </a:r>
            <a:r>
              <a:rPr sz="1800" spc="29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serving</a:t>
            </a:r>
            <a:r>
              <a:rPr sz="1800" spc="3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as</a:t>
            </a:r>
            <a:r>
              <a:rPr sz="1800" spc="305" dirty="0">
                <a:latin typeface="Verdana"/>
                <a:cs typeface="Verdana"/>
              </a:rPr>
              <a:t> </a:t>
            </a:r>
            <a:r>
              <a:rPr sz="1800" spc="100" dirty="0">
                <a:latin typeface="Verdana"/>
                <a:cs typeface="Verdana"/>
              </a:rPr>
              <a:t>a </a:t>
            </a:r>
            <a:r>
              <a:rPr sz="1800" dirty="0">
                <a:latin typeface="Verdana"/>
                <a:cs typeface="Verdana"/>
              </a:rPr>
              <a:t>staging</a:t>
            </a:r>
            <a:r>
              <a:rPr sz="1800" spc="-5" dirty="0">
                <a:latin typeface="Verdana"/>
                <a:cs typeface="Verdana"/>
              </a:rPr>
              <a:t>  </a:t>
            </a:r>
            <a:r>
              <a:rPr sz="1800" dirty="0">
                <a:latin typeface="Verdana"/>
                <a:cs typeface="Verdana"/>
              </a:rPr>
              <a:t>area</a:t>
            </a:r>
            <a:r>
              <a:rPr sz="1800" spc="-5" dirty="0">
                <a:latin typeface="Verdana"/>
                <a:cs typeface="Verdana"/>
              </a:rPr>
              <a:t>  </a:t>
            </a:r>
            <a:r>
              <a:rPr sz="1800" dirty="0">
                <a:latin typeface="Verdana"/>
                <a:cs typeface="Verdana"/>
              </a:rPr>
              <a:t>for</a:t>
            </a:r>
            <a:r>
              <a:rPr sz="1800" spc="-10" dirty="0">
                <a:latin typeface="Verdana"/>
                <a:cs typeface="Verdana"/>
              </a:rPr>
              <a:t>  </a:t>
            </a:r>
            <a:r>
              <a:rPr sz="1800" dirty="0">
                <a:latin typeface="Verdana"/>
                <a:cs typeface="Verdana"/>
              </a:rPr>
              <a:t>further  processing</a:t>
            </a:r>
            <a:r>
              <a:rPr sz="1800" spc="-5" dirty="0">
                <a:latin typeface="Verdana"/>
                <a:cs typeface="Verdana"/>
              </a:rPr>
              <a:t>  </a:t>
            </a:r>
            <a:r>
              <a:rPr sz="1800" spc="30" dirty="0">
                <a:latin typeface="Verdana"/>
                <a:cs typeface="Verdana"/>
              </a:rPr>
              <a:t>and </a:t>
            </a:r>
            <a:r>
              <a:rPr sz="1800" spc="-10" dirty="0">
                <a:latin typeface="Verdana"/>
                <a:cs typeface="Verdana"/>
              </a:rPr>
              <a:t>transformation.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0020" y="414527"/>
            <a:ext cx="12024360" cy="6367780"/>
            <a:chOff x="160020" y="414527"/>
            <a:chExt cx="12024360" cy="6367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20" y="414527"/>
              <a:ext cx="6012180" cy="36911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2199" y="3035806"/>
              <a:ext cx="6012180" cy="374599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317485" y="1511300"/>
            <a:ext cx="1978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Verdana"/>
                <a:cs typeface="Verdana"/>
              </a:rPr>
              <a:t>Pipelines</a:t>
            </a:r>
            <a:r>
              <a:rPr sz="1800" spc="-8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creation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" y="408431"/>
            <a:ext cx="12039600" cy="6449695"/>
            <a:chOff x="152400" y="408431"/>
            <a:chExt cx="12039600" cy="6449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408431"/>
              <a:ext cx="6073140" cy="37490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5540" y="2976371"/>
              <a:ext cx="5966459" cy="388162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051293" y="1508886"/>
            <a:ext cx="43167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Pipeline</a:t>
            </a:r>
            <a:r>
              <a:rPr sz="1800" spc="29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successfully</a:t>
            </a:r>
            <a:r>
              <a:rPr sz="1800" spc="300" dirty="0">
                <a:latin typeface="Verdana"/>
                <a:cs typeface="Verdana"/>
              </a:rPr>
              <a:t> </a:t>
            </a:r>
            <a:r>
              <a:rPr sz="1800" spc="70" dirty="0">
                <a:latin typeface="Verdana"/>
                <a:cs typeface="Verdana"/>
              </a:rPr>
              <a:t>debugged</a:t>
            </a:r>
            <a:r>
              <a:rPr sz="1800" spc="305" dirty="0">
                <a:latin typeface="Verdana"/>
                <a:cs typeface="Verdana"/>
              </a:rPr>
              <a:t> </a:t>
            </a:r>
            <a:r>
              <a:rPr sz="1800" spc="45" dirty="0">
                <a:latin typeface="Verdana"/>
                <a:cs typeface="Verdana"/>
              </a:rPr>
              <a:t>and </a:t>
            </a:r>
            <a:r>
              <a:rPr sz="1800" spc="70" dirty="0">
                <a:latin typeface="Verdana"/>
                <a:cs typeface="Verdana"/>
              </a:rPr>
              <a:t>data</a:t>
            </a:r>
            <a:r>
              <a:rPr sz="1800" spc="17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transferred</a:t>
            </a:r>
            <a:r>
              <a:rPr sz="1800" spc="18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from</a:t>
            </a:r>
            <a:r>
              <a:rPr sz="1800" spc="17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SQL</a:t>
            </a:r>
            <a:r>
              <a:rPr sz="1800" spc="16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server</a:t>
            </a:r>
            <a:r>
              <a:rPr sz="1800" spc="17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to </a:t>
            </a:r>
            <a:r>
              <a:rPr sz="1800" spc="-125" dirty="0">
                <a:latin typeface="Verdana"/>
                <a:cs typeface="Verdana"/>
              </a:rPr>
              <a:t>ADLS</a:t>
            </a:r>
            <a:r>
              <a:rPr sz="1800" spc="-135" dirty="0">
                <a:latin typeface="Verdana"/>
                <a:cs typeface="Verdana"/>
              </a:rPr>
              <a:t> </a:t>
            </a:r>
            <a:r>
              <a:rPr sz="1800" spc="70" dirty="0">
                <a:latin typeface="Verdana"/>
                <a:cs typeface="Verdana"/>
              </a:rPr>
              <a:t>Gen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spc="-170" dirty="0">
                <a:latin typeface="Verdana"/>
                <a:cs typeface="Verdana"/>
              </a:rPr>
              <a:t>2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container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created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252" y="461772"/>
            <a:ext cx="12080875" cy="6379845"/>
            <a:chOff x="111252" y="461772"/>
            <a:chExt cx="12080875" cy="63798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52" y="461772"/>
              <a:ext cx="6050280" cy="35433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1719" y="3174490"/>
              <a:ext cx="6050279" cy="36667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57037" y="5235701"/>
              <a:ext cx="594360" cy="321945"/>
            </a:xfrm>
            <a:custGeom>
              <a:avLst/>
              <a:gdLst/>
              <a:ahLst/>
              <a:cxnLst/>
              <a:rect l="l" t="t" r="r" b="b"/>
              <a:pathLst>
                <a:path w="594360" h="321945">
                  <a:moveTo>
                    <a:pt x="433577" y="0"/>
                  </a:moveTo>
                  <a:lnTo>
                    <a:pt x="433577" y="80391"/>
                  </a:lnTo>
                  <a:lnTo>
                    <a:pt x="0" y="80391"/>
                  </a:lnTo>
                  <a:lnTo>
                    <a:pt x="0" y="241173"/>
                  </a:lnTo>
                  <a:lnTo>
                    <a:pt x="433577" y="241173"/>
                  </a:lnTo>
                  <a:lnTo>
                    <a:pt x="433577" y="321564"/>
                  </a:lnTo>
                  <a:lnTo>
                    <a:pt x="594360" y="160782"/>
                  </a:lnTo>
                  <a:lnTo>
                    <a:pt x="433577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57037" y="5235701"/>
              <a:ext cx="594360" cy="321945"/>
            </a:xfrm>
            <a:custGeom>
              <a:avLst/>
              <a:gdLst/>
              <a:ahLst/>
              <a:cxnLst/>
              <a:rect l="l" t="t" r="r" b="b"/>
              <a:pathLst>
                <a:path w="594360" h="321945">
                  <a:moveTo>
                    <a:pt x="0" y="80391"/>
                  </a:moveTo>
                  <a:lnTo>
                    <a:pt x="433577" y="80391"/>
                  </a:lnTo>
                  <a:lnTo>
                    <a:pt x="433577" y="0"/>
                  </a:lnTo>
                  <a:lnTo>
                    <a:pt x="594360" y="160782"/>
                  </a:lnTo>
                  <a:lnTo>
                    <a:pt x="433577" y="321564"/>
                  </a:lnTo>
                  <a:lnTo>
                    <a:pt x="433577" y="241173"/>
                  </a:lnTo>
                  <a:lnTo>
                    <a:pt x="0" y="241173"/>
                  </a:lnTo>
                  <a:lnTo>
                    <a:pt x="0" y="80391"/>
                  </a:lnTo>
                  <a:close/>
                </a:path>
              </a:pathLst>
            </a:custGeom>
            <a:ln w="19812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84798" y="1850897"/>
              <a:ext cx="565785" cy="289560"/>
            </a:xfrm>
            <a:custGeom>
              <a:avLst/>
              <a:gdLst/>
              <a:ahLst/>
              <a:cxnLst/>
              <a:rect l="l" t="t" r="r" b="b"/>
              <a:pathLst>
                <a:path w="565784" h="289560">
                  <a:moveTo>
                    <a:pt x="144779" y="0"/>
                  </a:moveTo>
                  <a:lnTo>
                    <a:pt x="0" y="144779"/>
                  </a:lnTo>
                  <a:lnTo>
                    <a:pt x="144779" y="289560"/>
                  </a:lnTo>
                  <a:lnTo>
                    <a:pt x="144779" y="217169"/>
                  </a:lnTo>
                  <a:lnTo>
                    <a:pt x="565403" y="217169"/>
                  </a:lnTo>
                  <a:lnTo>
                    <a:pt x="565403" y="72389"/>
                  </a:lnTo>
                  <a:lnTo>
                    <a:pt x="144779" y="72389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84798" y="1850897"/>
              <a:ext cx="565785" cy="289560"/>
            </a:xfrm>
            <a:custGeom>
              <a:avLst/>
              <a:gdLst/>
              <a:ahLst/>
              <a:cxnLst/>
              <a:rect l="l" t="t" r="r" b="b"/>
              <a:pathLst>
                <a:path w="565784" h="289560">
                  <a:moveTo>
                    <a:pt x="0" y="144779"/>
                  </a:moveTo>
                  <a:lnTo>
                    <a:pt x="144779" y="0"/>
                  </a:lnTo>
                  <a:lnTo>
                    <a:pt x="144779" y="72389"/>
                  </a:lnTo>
                  <a:lnTo>
                    <a:pt x="565403" y="72389"/>
                  </a:lnTo>
                  <a:lnTo>
                    <a:pt x="565403" y="217169"/>
                  </a:lnTo>
                  <a:lnTo>
                    <a:pt x="144779" y="217169"/>
                  </a:lnTo>
                  <a:lnTo>
                    <a:pt x="144779" y="289560"/>
                  </a:lnTo>
                  <a:lnTo>
                    <a:pt x="0" y="144779"/>
                  </a:lnTo>
                  <a:close/>
                </a:path>
              </a:pathLst>
            </a:custGeom>
            <a:ln w="19812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00220">
              <a:lnSpc>
                <a:spcPct val="100000"/>
              </a:lnSpc>
              <a:spcBef>
                <a:spcPts val="100"/>
              </a:spcBef>
            </a:pPr>
            <a:r>
              <a:rPr spc="-195" dirty="0"/>
              <a:t>AZURE</a:t>
            </a:r>
            <a:r>
              <a:rPr spc="-35" dirty="0"/>
              <a:t> </a:t>
            </a:r>
            <a:r>
              <a:rPr spc="-160" dirty="0"/>
              <a:t>DATABRICKS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Azure</a:t>
            </a:r>
            <a:r>
              <a:rPr spc="-135" dirty="0"/>
              <a:t> </a:t>
            </a:r>
            <a:r>
              <a:rPr spc="-40" dirty="0"/>
              <a:t>Databricks</a:t>
            </a:r>
            <a:r>
              <a:rPr spc="-135" dirty="0"/>
              <a:t> </a:t>
            </a:r>
            <a:r>
              <a:rPr spc="-190" dirty="0"/>
              <a:t>is</a:t>
            </a:r>
            <a:r>
              <a:rPr spc="-130" dirty="0"/>
              <a:t> </a:t>
            </a:r>
            <a:r>
              <a:rPr spc="-25" dirty="0"/>
              <a:t>used</a:t>
            </a:r>
            <a:r>
              <a:rPr spc="-100" dirty="0"/>
              <a:t> </a:t>
            </a:r>
            <a:r>
              <a:rPr spc="-10" dirty="0"/>
              <a:t>to</a:t>
            </a:r>
            <a:r>
              <a:rPr spc="-105" dirty="0"/>
              <a:t> </a:t>
            </a:r>
            <a:r>
              <a:rPr spc="-35" dirty="0"/>
              <a:t>process</a:t>
            </a:r>
            <a:r>
              <a:rPr spc="-105" dirty="0"/>
              <a:t> </a:t>
            </a:r>
            <a:r>
              <a:rPr spc="35" dirty="0"/>
              <a:t>and </a:t>
            </a:r>
            <a:r>
              <a:rPr spc="-95" dirty="0"/>
              <a:t>transform</a:t>
            </a:r>
            <a:r>
              <a:rPr spc="-105" dirty="0"/>
              <a:t> </a:t>
            </a:r>
            <a:r>
              <a:rPr spc="-25" dirty="0"/>
              <a:t>the</a:t>
            </a:r>
            <a:r>
              <a:rPr spc="-95" dirty="0"/>
              <a:t> </a:t>
            </a:r>
            <a:r>
              <a:rPr spc="-30" dirty="0"/>
              <a:t>raw</a:t>
            </a:r>
            <a:r>
              <a:rPr spc="-114" dirty="0"/>
              <a:t> </a:t>
            </a:r>
            <a:r>
              <a:rPr spc="70" dirty="0"/>
              <a:t>data</a:t>
            </a:r>
            <a:r>
              <a:rPr spc="-105" dirty="0"/>
              <a:t> </a:t>
            </a:r>
            <a:r>
              <a:rPr spc="-65" dirty="0"/>
              <a:t>stored</a:t>
            </a:r>
            <a:r>
              <a:rPr spc="-100" dirty="0"/>
              <a:t> </a:t>
            </a:r>
            <a:r>
              <a:rPr spc="-85" dirty="0"/>
              <a:t>in</a:t>
            </a:r>
            <a:r>
              <a:rPr spc="-135" dirty="0"/>
              <a:t> </a:t>
            </a:r>
            <a:r>
              <a:rPr spc="-60" dirty="0"/>
              <a:t>Azure</a:t>
            </a:r>
            <a:r>
              <a:rPr spc="-130" dirty="0"/>
              <a:t> </a:t>
            </a:r>
            <a:r>
              <a:rPr spc="-20" dirty="0"/>
              <a:t>Data </a:t>
            </a:r>
            <a:r>
              <a:rPr spc="-40" dirty="0"/>
              <a:t>Lake</a:t>
            </a:r>
            <a:r>
              <a:rPr spc="-114" dirty="0"/>
              <a:t> </a:t>
            </a:r>
            <a:r>
              <a:rPr spc="70" dirty="0"/>
              <a:t>Gen</a:t>
            </a:r>
            <a:r>
              <a:rPr spc="-100" dirty="0"/>
              <a:t> </a:t>
            </a:r>
            <a:r>
              <a:rPr spc="-160" dirty="0"/>
              <a:t>2.</a:t>
            </a:r>
            <a:r>
              <a:rPr spc="-110" dirty="0"/>
              <a:t> </a:t>
            </a:r>
            <a:r>
              <a:rPr spc="-229" dirty="0"/>
              <a:t>It</a:t>
            </a:r>
            <a:r>
              <a:rPr spc="-135" dirty="0"/>
              <a:t> </a:t>
            </a:r>
            <a:r>
              <a:rPr spc="-25" dirty="0"/>
              <a:t>leverages</a:t>
            </a:r>
            <a:r>
              <a:rPr spc="-120" dirty="0"/>
              <a:t> </a:t>
            </a:r>
            <a:r>
              <a:rPr spc="100" dirty="0"/>
              <a:t>Apache</a:t>
            </a:r>
            <a:r>
              <a:rPr spc="-120" dirty="0"/>
              <a:t> </a:t>
            </a:r>
            <a:r>
              <a:rPr spc="-100" dirty="0"/>
              <a:t>Spark</a:t>
            </a:r>
            <a:r>
              <a:rPr spc="-130" dirty="0"/>
              <a:t> </a:t>
            </a:r>
            <a:r>
              <a:rPr spc="-25" dirty="0"/>
              <a:t>for </a:t>
            </a:r>
            <a:r>
              <a:rPr dirty="0"/>
              <a:t>big</a:t>
            </a:r>
            <a:r>
              <a:rPr spc="-130" dirty="0"/>
              <a:t> </a:t>
            </a:r>
            <a:r>
              <a:rPr spc="65" dirty="0"/>
              <a:t>data</a:t>
            </a:r>
            <a:r>
              <a:rPr spc="-105" dirty="0"/>
              <a:t> </a:t>
            </a:r>
            <a:r>
              <a:rPr spc="-50" dirty="0"/>
              <a:t>processing,</a:t>
            </a:r>
            <a:r>
              <a:rPr spc="-100" dirty="0"/>
              <a:t> </a:t>
            </a:r>
            <a:r>
              <a:rPr spc="-25" dirty="0"/>
              <a:t>allowing</a:t>
            </a:r>
            <a:r>
              <a:rPr spc="-110" dirty="0"/>
              <a:t> </a:t>
            </a:r>
            <a:r>
              <a:rPr spc="-80" dirty="0"/>
              <a:t>for</a:t>
            </a:r>
            <a:r>
              <a:rPr spc="-125" dirty="0"/>
              <a:t> </a:t>
            </a:r>
            <a:r>
              <a:rPr spc="-10" dirty="0"/>
              <a:t>complex </a:t>
            </a:r>
            <a:r>
              <a:rPr spc="-85" dirty="0"/>
              <a:t>transformations,</a:t>
            </a:r>
            <a:r>
              <a:rPr spc="-75" dirty="0"/>
              <a:t> </a:t>
            </a:r>
            <a:r>
              <a:rPr spc="-20" dirty="0"/>
              <a:t>aggregations,</a:t>
            </a:r>
            <a:r>
              <a:rPr spc="-80" dirty="0"/>
              <a:t> </a:t>
            </a:r>
            <a:r>
              <a:rPr spc="60" dirty="0"/>
              <a:t>and</a:t>
            </a:r>
            <a:r>
              <a:rPr spc="-70" dirty="0"/>
              <a:t> </a:t>
            </a:r>
            <a:r>
              <a:rPr spc="50" dirty="0"/>
              <a:t>data </a:t>
            </a:r>
            <a:r>
              <a:rPr spc="-10" dirty="0"/>
              <a:t>cleansing.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50647" y="4985384"/>
            <a:ext cx="49320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Verdana"/>
                <a:cs typeface="Verdana"/>
              </a:rPr>
              <a:t>Databricks</a:t>
            </a:r>
            <a:r>
              <a:rPr sz="1800" spc="-70" dirty="0">
                <a:latin typeface="Verdana"/>
                <a:cs typeface="Verdana"/>
              </a:rPr>
              <a:t> </a:t>
            </a:r>
            <a:r>
              <a:rPr sz="1800" spc="100" dirty="0">
                <a:latin typeface="Verdana"/>
                <a:cs typeface="Verdana"/>
              </a:rPr>
              <a:t>can</a:t>
            </a:r>
            <a:r>
              <a:rPr sz="1800" spc="-7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enrich</a:t>
            </a:r>
            <a:r>
              <a:rPr sz="1800" spc="-7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the</a:t>
            </a:r>
            <a:r>
              <a:rPr sz="1800" spc="-55" dirty="0">
                <a:latin typeface="Verdana"/>
                <a:cs typeface="Verdana"/>
              </a:rPr>
              <a:t> </a:t>
            </a:r>
            <a:r>
              <a:rPr sz="1800" spc="70" dirty="0">
                <a:latin typeface="Verdana"/>
                <a:cs typeface="Verdana"/>
              </a:rPr>
              <a:t>data</a:t>
            </a:r>
            <a:r>
              <a:rPr sz="1800" spc="-7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by</a:t>
            </a:r>
            <a:r>
              <a:rPr sz="1800" spc="-70" dirty="0">
                <a:latin typeface="Verdana"/>
                <a:cs typeface="Verdana"/>
              </a:rPr>
              <a:t> </a:t>
            </a:r>
            <a:r>
              <a:rPr sz="1800" spc="-55" dirty="0">
                <a:latin typeface="Verdana"/>
                <a:cs typeface="Verdana"/>
              </a:rPr>
              <a:t>joining</a:t>
            </a:r>
            <a:r>
              <a:rPr sz="1800" spc="-6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it </a:t>
            </a:r>
            <a:r>
              <a:rPr sz="1800" dirty="0">
                <a:latin typeface="Verdana"/>
                <a:cs typeface="Verdana"/>
              </a:rPr>
              <a:t>with</a:t>
            </a:r>
            <a:r>
              <a:rPr sz="1800" spc="125" dirty="0">
                <a:latin typeface="Verdana"/>
                <a:cs typeface="Verdana"/>
              </a:rPr>
              <a:t>  </a:t>
            </a:r>
            <a:r>
              <a:rPr sz="1800" dirty="0">
                <a:latin typeface="Verdana"/>
                <a:cs typeface="Verdana"/>
              </a:rPr>
              <a:t>other</a:t>
            </a:r>
            <a:r>
              <a:rPr sz="1800" spc="130" dirty="0">
                <a:latin typeface="Verdana"/>
                <a:cs typeface="Verdana"/>
              </a:rPr>
              <a:t>  </a:t>
            </a:r>
            <a:r>
              <a:rPr sz="1800" dirty="0">
                <a:latin typeface="Verdana"/>
                <a:cs typeface="Verdana"/>
              </a:rPr>
              <a:t>datasets,</a:t>
            </a:r>
            <a:r>
              <a:rPr sz="1800" spc="125" dirty="0">
                <a:latin typeface="Verdana"/>
                <a:cs typeface="Verdana"/>
              </a:rPr>
              <a:t>  </a:t>
            </a:r>
            <a:r>
              <a:rPr sz="1800" dirty="0">
                <a:latin typeface="Verdana"/>
                <a:cs typeface="Verdana"/>
              </a:rPr>
              <a:t>applying</a:t>
            </a:r>
            <a:r>
              <a:rPr sz="1800" spc="130" dirty="0">
                <a:latin typeface="Verdana"/>
                <a:cs typeface="Verdana"/>
              </a:rPr>
              <a:t>  </a:t>
            </a:r>
            <a:r>
              <a:rPr sz="1800" spc="-10" dirty="0">
                <a:latin typeface="Verdana"/>
                <a:cs typeface="Verdana"/>
              </a:rPr>
              <a:t>machine </a:t>
            </a:r>
            <a:r>
              <a:rPr sz="1800" dirty="0">
                <a:latin typeface="Verdana"/>
                <a:cs typeface="Verdana"/>
              </a:rPr>
              <a:t>learning</a:t>
            </a:r>
            <a:r>
              <a:rPr sz="1800" spc="6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models,</a:t>
            </a:r>
            <a:r>
              <a:rPr sz="1800" spc="5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or</a:t>
            </a:r>
            <a:r>
              <a:rPr sz="1800" spc="6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performing</a:t>
            </a:r>
            <a:r>
              <a:rPr sz="1800" spc="70" dirty="0">
                <a:latin typeface="Verdana"/>
                <a:cs typeface="Verdana"/>
              </a:rPr>
              <a:t> advanced </a:t>
            </a:r>
            <a:r>
              <a:rPr sz="1800" spc="-10" dirty="0">
                <a:latin typeface="Verdana"/>
                <a:cs typeface="Verdana"/>
              </a:rPr>
              <a:t>analytics.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252" y="537972"/>
            <a:ext cx="12080875" cy="6303645"/>
            <a:chOff x="111252" y="537972"/>
            <a:chExt cx="12080875" cy="6303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52" y="537972"/>
              <a:ext cx="6096000" cy="37886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2865118"/>
              <a:ext cx="6096000" cy="39761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32042" y="1625346"/>
              <a:ext cx="563880" cy="289560"/>
            </a:xfrm>
            <a:custGeom>
              <a:avLst/>
              <a:gdLst/>
              <a:ahLst/>
              <a:cxnLst/>
              <a:rect l="l" t="t" r="r" b="b"/>
              <a:pathLst>
                <a:path w="563879" h="289560">
                  <a:moveTo>
                    <a:pt x="144780" y="0"/>
                  </a:moveTo>
                  <a:lnTo>
                    <a:pt x="0" y="144779"/>
                  </a:lnTo>
                  <a:lnTo>
                    <a:pt x="144780" y="289559"/>
                  </a:lnTo>
                  <a:lnTo>
                    <a:pt x="144780" y="217169"/>
                  </a:lnTo>
                  <a:lnTo>
                    <a:pt x="563880" y="217169"/>
                  </a:lnTo>
                  <a:lnTo>
                    <a:pt x="563880" y="72389"/>
                  </a:lnTo>
                  <a:lnTo>
                    <a:pt x="144780" y="72389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32042" y="1625346"/>
              <a:ext cx="563880" cy="289560"/>
            </a:xfrm>
            <a:custGeom>
              <a:avLst/>
              <a:gdLst/>
              <a:ahLst/>
              <a:cxnLst/>
              <a:rect l="l" t="t" r="r" b="b"/>
              <a:pathLst>
                <a:path w="563879" h="289560">
                  <a:moveTo>
                    <a:pt x="0" y="144779"/>
                  </a:moveTo>
                  <a:lnTo>
                    <a:pt x="144780" y="0"/>
                  </a:lnTo>
                  <a:lnTo>
                    <a:pt x="144780" y="72389"/>
                  </a:lnTo>
                  <a:lnTo>
                    <a:pt x="563880" y="72389"/>
                  </a:lnTo>
                  <a:lnTo>
                    <a:pt x="563880" y="217169"/>
                  </a:lnTo>
                  <a:lnTo>
                    <a:pt x="144780" y="217169"/>
                  </a:lnTo>
                  <a:lnTo>
                    <a:pt x="144780" y="289559"/>
                  </a:lnTo>
                  <a:lnTo>
                    <a:pt x="0" y="144779"/>
                  </a:lnTo>
                  <a:close/>
                </a:path>
              </a:pathLst>
            </a:custGeom>
            <a:ln w="19812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27498" y="5069586"/>
              <a:ext cx="594360" cy="321945"/>
            </a:xfrm>
            <a:custGeom>
              <a:avLst/>
              <a:gdLst/>
              <a:ahLst/>
              <a:cxnLst/>
              <a:rect l="l" t="t" r="r" b="b"/>
              <a:pathLst>
                <a:path w="594360" h="321945">
                  <a:moveTo>
                    <a:pt x="433577" y="0"/>
                  </a:moveTo>
                  <a:lnTo>
                    <a:pt x="433577" y="80390"/>
                  </a:lnTo>
                  <a:lnTo>
                    <a:pt x="0" y="80390"/>
                  </a:lnTo>
                  <a:lnTo>
                    <a:pt x="0" y="241172"/>
                  </a:lnTo>
                  <a:lnTo>
                    <a:pt x="433577" y="241172"/>
                  </a:lnTo>
                  <a:lnTo>
                    <a:pt x="433577" y="321563"/>
                  </a:lnTo>
                  <a:lnTo>
                    <a:pt x="594360" y="160781"/>
                  </a:lnTo>
                  <a:lnTo>
                    <a:pt x="433577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7498" y="5069586"/>
              <a:ext cx="594360" cy="321945"/>
            </a:xfrm>
            <a:custGeom>
              <a:avLst/>
              <a:gdLst/>
              <a:ahLst/>
              <a:cxnLst/>
              <a:rect l="l" t="t" r="r" b="b"/>
              <a:pathLst>
                <a:path w="594360" h="321945">
                  <a:moveTo>
                    <a:pt x="0" y="80390"/>
                  </a:moveTo>
                  <a:lnTo>
                    <a:pt x="433577" y="80390"/>
                  </a:lnTo>
                  <a:lnTo>
                    <a:pt x="433577" y="0"/>
                  </a:lnTo>
                  <a:lnTo>
                    <a:pt x="594360" y="160781"/>
                  </a:lnTo>
                  <a:lnTo>
                    <a:pt x="433577" y="321563"/>
                  </a:lnTo>
                  <a:lnTo>
                    <a:pt x="433577" y="241172"/>
                  </a:lnTo>
                  <a:lnTo>
                    <a:pt x="0" y="241172"/>
                  </a:lnTo>
                  <a:lnTo>
                    <a:pt x="0" y="80390"/>
                  </a:lnTo>
                  <a:close/>
                </a:path>
              </a:pathLst>
            </a:custGeom>
            <a:ln w="19812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075423" y="1336675"/>
            <a:ext cx="45364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0" spc="-20" dirty="0">
                <a:latin typeface="Verdana"/>
                <a:cs typeface="Verdana"/>
              </a:rPr>
              <a:t>Cluster</a:t>
            </a:r>
            <a:r>
              <a:rPr sz="1800" b="0" spc="150" dirty="0">
                <a:latin typeface="Verdana"/>
                <a:cs typeface="Verdana"/>
              </a:rPr>
              <a:t> </a:t>
            </a:r>
            <a:r>
              <a:rPr sz="1800" b="0" dirty="0">
                <a:latin typeface="Verdana"/>
                <a:cs typeface="Verdana"/>
              </a:rPr>
              <a:t>created</a:t>
            </a:r>
            <a:r>
              <a:rPr sz="1800" b="0" spc="150" dirty="0">
                <a:latin typeface="Verdana"/>
                <a:cs typeface="Verdana"/>
              </a:rPr>
              <a:t> </a:t>
            </a:r>
            <a:r>
              <a:rPr sz="1800" b="0" dirty="0">
                <a:latin typeface="Verdana"/>
                <a:cs typeface="Verdana"/>
              </a:rPr>
              <a:t>used</a:t>
            </a:r>
            <a:r>
              <a:rPr sz="1800" b="0" spc="155" dirty="0">
                <a:latin typeface="Verdana"/>
                <a:cs typeface="Verdana"/>
              </a:rPr>
              <a:t> </a:t>
            </a:r>
            <a:r>
              <a:rPr sz="1800" b="0" dirty="0">
                <a:latin typeface="Verdana"/>
                <a:cs typeface="Verdana"/>
              </a:rPr>
              <a:t>to</a:t>
            </a:r>
            <a:r>
              <a:rPr sz="1800" b="0" spc="150" dirty="0">
                <a:latin typeface="Verdana"/>
                <a:cs typeface="Verdana"/>
              </a:rPr>
              <a:t> </a:t>
            </a:r>
            <a:r>
              <a:rPr sz="1800" b="0" dirty="0">
                <a:latin typeface="Verdana"/>
                <a:cs typeface="Verdana"/>
              </a:rPr>
              <a:t>run</a:t>
            </a:r>
            <a:r>
              <a:rPr sz="1800" b="0" spc="140" dirty="0">
                <a:latin typeface="Verdana"/>
                <a:cs typeface="Verdana"/>
              </a:rPr>
              <a:t> </a:t>
            </a:r>
            <a:r>
              <a:rPr sz="1800" b="0" spc="-10" dirty="0">
                <a:latin typeface="Verdana"/>
                <a:cs typeface="Verdana"/>
              </a:rPr>
              <a:t>operations </a:t>
            </a:r>
            <a:r>
              <a:rPr sz="1800" b="0" spc="50" dirty="0">
                <a:latin typeface="Verdana"/>
                <a:cs typeface="Verdana"/>
              </a:rPr>
              <a:t>codes</a:t>
            </a:r>
            <a:r>
              <a:rPr sz="1800" b="0" spc="25" dirty="0">
                <a:latin typeface="Verdana"/>
                <a:cs typeface="Verdana"/>
              </a:rPr>
              <a:t> </a:t>
            </a:r>
            <a:r>
              <a:rPr sz="1800" b="0" dirty="0">
                <a:latin typeface="Verdana"/>
                <a:cs typeface="Verdana"/>
              </a:rPr>
              <a:t>ran</a:t>
            </a:r>
            <a:r>
              <a:rPr sz="1800" b="0" spc="20" dirty="0">
                <a:latin typeface="Verdana"/>
                <a:cs typeface="Verdana"/>
              </a:rPr>
              <a:t> </a:t>
            </a:r>
            <a:r>
              <a:rPr sz="1800" b="0" spc="70" dirty="0">
                <a:latin typeface="Verdana"/>
                <a:cs typeface="Verdana"/>
              </a:rPr>
              <a:t>and</a:t>
            </a:r>
            <a:r>
              <a:rPr sz="1800" b="0" spc="30" dirty="0">
                <a:latin typeface="Verdana"/>
                <a:cs typeface="Verdana"/>
              </a:rPr>
              <a:t> </a:t>
            </a:r>
            <a:r>
              <a:rPr sz="1800" b="0" dirty="0">
                <a:latin typeface="Verdana"/>
                <a:cs typeface="Verdana"/>
              </a:rPr>
              <a:t>connections</a:t>
            </a:r>
            <a:r>
              <a:rPr sz="1800" b="0" spc="40" dirty="0">
                <a:latin typeface="Verdana"/>
                <a:cs typeface="Verdana"/>
              </a:rPr>
              <a:t> </a:t>
            </a:r>
            <a:r>
              <a:rPr sz="1800" b="0" dirty="0">
                <a:latin typeface="Verdana"/>
                <a:cs typeface="Verdana"/>
              </a:rPr>
              <a:t>to</a:t>
            </a:r>
            <a:r>
              <a:rPr sz="1800" b="0" spc="35" dirty="0">
                <a:latin typeface="Verdana"/>
                <a:cs typeface="Verdana"/>
              </a:rPr>
              <a:t> </a:t>
            </a:r>
            <a:r>
              <a:rPr sz="1800" b="0" dirty="0">
                <a:latin typeface="Verdana"/>
                <a:cs typeface="Verdana"/>
              </a:rPr>
              <a:t>the</a:t>
            </a:r>
            <a:r>
              <a:rPr sz="1800" b="0" spc="25" dirty="0">
                <a:latin typeface="Verdana"/>
                <a:cs typeface="Verdana"/>
              </a:rPr>
              <a:t> </a:t>
            </a:r>
            <a:r>
              <a:rPr sz="1800" b="0" spc="-20" dirty="0">
                <a:latin typeface="Verdana"/>
                <a:cs typeface="Verdana"/>
              </a:rPr>
              <a:t>blob </a:t>
            </a:r>
            <a:r>
              <a:rPr sz="1800" b="0" spc="-30" dirty="0">
                <a:latin typeface="Verdana"/>
                <a:cs typeface="Verdana"/>
              </a:rPr>
              <a:t>storage</a:t>
            </a:r>
            <a:r>
              <a:rPr sz="1800" b="0" spc="-114" dirty="0">
                <a:latin typeface="Verdana"/>
                <a:cs typeface="Verdana"/>
              </a:rPr>
              <a:t> </a:t>
            </a:r>
            <a:r>
              <a:rPr sz="1800" b="0" spc="-10" dirty="0">
                <a:latin typeface="Verdana"/>
                <a:cs typeface="Verdana"/>
              </a:rPr>
              <a:t>successful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3027" y="4960366"/>
            <a:ext cx="47180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Notebook</a:t>
            </a:r>
            <a:r>
              <a:rPr sz="1800" spc="110" dirty="0">
                <a:latin typeface="Verdana"/>
                <a:cs typeface="Verdana"/>
              </a:rPr>
              <a:t>  </a:t>
            </a:r>
            <a:r>
              <a:rPr sz="1800" spc="65" dirty="0">
                <a:latin typeface="Verdana"/>
                <a:cs typeface="Verdana"/>
              </a:rPr>
              <a:t>opened</a:t>
            </a:r>
            <a:r>
              <a:rPr sz="1800" spc="120" dirty="0">
                <a:latin typeface="Verdana"/>
                <a:cs typeface="Verdana"/>
              </a:rPr>
              <a:t>  </a:t>
            </a:r>
            <a:r>
              <a:rPr sz="1800" spc="60" dirty="0">
                <a:latin typeface="Verdana"/>
                <a:cs typeface="Verdana"/>
              </a:rPr>
              <a:t>and</a:t>
            </a:r>
            <a:r>
              <a:rPr sz="1800" spc="125" dirty="0">
                <a:latin typeface="Verdana"/>
                <a:cs typeface="Verdana"/>
              </a:rPr>
              <a:t>  </a:t>
            </a:r>
            <a:r>
              <a:rPr sz="1800" spc="60" dirty="0">
                <a:latin typeface="Verdana"/>
                <a:cs typeface="Verdana"/>
              </a:rPr>
              <a:t>connected</a:t>
            </a:r>
            <a:r>
              <a:rPr sz="1800" spc="130" dirty="0">
                <a:latin typeface="Verdana"/>
                <a:cs typeface="Verdana"/>
              </a:rPr>
              <a:t>  </a:t>
            </a:r>
            <a:r>
              <a:rPr sz="1800" spc="-25" dirty="0">
                <a:latin typeface="Verdana"/>
                <a:cs typeface="Verdana"/>
              </a:rPr>
              <a:t>to </a:t>
            </a:r>
            <a:r>
              <a:rPr sz="1800" dirty="0">
                <a:latin typeface="Verdana"/>
                <a:cs typeface="Verdana"/>
              </a:rPr>
              <a:t>cluster</a:t>
            </a:r>
            <a:r>
              <a:rPr sz="1800" spc="409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created.</a:t>
            </a:r>
            <a:r>
              <a:rPr sz="1800" spc="39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Data</a:t>
            </a:r>
            <a:r>
              <a:rPr sz="1800" spc="409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frame</a:t>
            </a:r>
            <a:r>
              <a:rPr sz="1800" spc="409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created</a:t>
            </a:r>
            <a:r>
              <a:rPr sz="1800" spc="42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to </a:t>
            </a:r>
            <a:r>
              <a:rPr sz="1800" spc="-85" dirty="0">
                <a:latin typeface="Verdana"/>
                <a:cs typeface="Verdana"/>
              </a:rPr>
              <a:t>work</a:t>
            </a:r>
            <a:r>
              <a:rPr sz="1800" spc="-9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phyton.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639" y="381000"/>
            <a:ext cx="12024360" cy="6460490"/>
            <a:chOff x="167639" y="381000"/>
            <a:chExt cx="12024360" cy="6460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39" y="381000"/>
              <a:ext cx="6065520" cy="38694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160" y="2974846"/>
              <a:ext cx="5958839" cy="38663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50001" y="5074158"/>
              <a:ext cx="594360" cy="321945"/>
            </a:xfrm>
            <a:custGeom>
              <a:avLst/>
              <a:gdLst/>
              <a:ahLst/>
              <a:cxnLst/>
              <a:rect l="l" t="t" r="r" b="b"/>
              <a:pathLst>
                <a:path w="594360" h="321945">
                  <a:moveTo>
                    <a:pt x="433577" y="0"/>
                  </a:moveTo>
                  <a:lnTo>
                    <a:pt x="433577" y="80391"/>
                  </a:lnTo>
                  <a:lnTo>
                    <a:pt x="0" y="80391"/>
                  </a:lnTo>
                  <a:lnTo>
                    <a:pt x="0" y="241173"/>
                  </a:lnTo>
                  <a:lnTo>
                    <a:pt x="433577" y="241173"/>
                  </a:lnTo>
                  <a:lnTo>
                    <a:pt x="433577" y="321564"/>
                  </a:lnTo>
                  <a:lnTo>
                    <a:pt x="594360" y="160782"/>
                  </a:lnTo>
                  <a:lnTo>
                    <a:pt x="433577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50001" y="5074158"/>
              <a:ext cx="594360" cy="321945"/>
            </a:xfrm>
            <a:custGeom>
              <a:avLst/>
              <a:gdLst/>
              <a:ahLst/>
              <a:cxnLst/>
              <a:rect l="l" t="t" r="r" b="b"/>
              <a:pathLst>
                <a:path w="594360" h="321945">
                  <a:moveTo>
                    <a:pt x="0" y="80391"/>
                  </a:moveTo>
                  <a:lnTo>
                    <a:pt x="433577" y="80391"/>
                  </a:lnTo>
                  <a:lnTo>
                    <a:pt x="433577" y="0"/>
                  </a:lnTo>
                  <a:lnTo>
                    <a:pt x="594360" y="160782"/>
                  </a:lnTo>
                  <a:lnTo>
                    <a:pt x="433577" y="321564"/>
                  </a:lnTo>
                  <a:lnTo>
                    <a:pt x="433577" y="241173"/>
                  </a:lnTo>
                  <a:lnTo>
                    <a:pt x="0" y="241173"/>
                  </a:lnTo>
                  <a:lnTo>
                    <a:pt x="0" y="80391"/>
                  </a:lnTo>
                  <a:close/>
                </a:path>
              </a:pathLst>
            </a:custGeom>
            <a:ln w="19812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70142" y="1623822"/>
              <a:ext cx="563880" cy="289560"/>
            </a:xfrm>
            <a:custGeom>
              <a:avLst/>
              <a:gdLst/>
              <a:ahLst/>
              <a:cxnLst/>
              <a:rect l="l" t="t" r="r" b="b"/>
              <a:pathLst>
                <a:path w="563879" h="289560">
                  <a:moveTo>
                    <a:pt x="144780" y="0"/>
                  </a:moveTo>
                  <a:lnTo>
                    <a:pt x="0" y="144779"/>
                  </a:lnTo>
                  <a:lnTo>
                    <a:pt x="144780" y="289560"/>
                  </a:lnTo>
                  <a:lnTo>
                    <a:pt x="144780" y="217169"/>
                  </a:lnTo>
                  <a:lnTo>
                    <a:pt x="563880" y="217169"/>
                  </a:lnTo>
                  <a:lnTo>
                    <a:pt x="563880" y="72389"/>
                  </a:lnTo>
                  <a:lnTo>
                    <a:pt x="144780" y="72389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70142" y="1623822"/>
              <a:ext cx="563880" cy="289560"/>
            </a:xfrm>
            <a:custGeom>
              <a:avLst/>
              <a:gdLst/>
              <a:ahLst/>
              <a:cxnLst/>
              <a:rect l="l" t="t" r="r" b="b"/>
              <a:pathLst>
                <a:path w="563879" h="289560">
                  <a:moveTo>
                    <a:pt x="0" y="144779"/>
                  </a:moveTo>
                  <a:lnTo>
                    <a:pt x="144780" y="0"/>
                  </a:lnTo>
                  <a:lnTo>
                    <a:pt x="144780" y="72389"/>
                  </a:lnTo>
                  <a:lnTo>
                    <a:pt x="563880" y="72389"/>
                  </a:lnTo>
                  <a:lnTo>
                    <a:pt x="563880" y="217169"/>
                  </a:lnTo>
                  <a:lnTo>
                    <a:pt x="144780" y="217169"/>
                  </a:lnTo>
                  <a:lnTo>
                    <a:pt x="144780" y="289560"/>
                  </a:lnTo>
                  <a:lnTo>
                    <a:pt x="0" y="144779"/>
                  </a:lnTo>
                  <a:close/>
                </a:path>
              </a:pathLst>
            </a:custGeom>
            <a:ln w="19812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223886" y="1473834"/>
            <a:ext cx="4578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98830" algn="l"/>
              </a:tabLst>
            </a:pPr>
            <a:r>
              <a:rPr sz="1800" b="0" dirty="0">
                <a:latin typeface="Verdana"/>
                <a:cs typeface="Verdana"/>
              </a:rPr>
              <a:t>Raw</a:t>
            </a:r>
            <a:r>
              <a:rPr sz="1800" b="0" spc="130" dirty="0">
                <a:latin typeface="Verdana"/>
                <a:cs typeface="Verdana"/>
              </a:rPr>
              <a:t> </a:t>
            </a:r>
            <a:r>
              <a:rPr sz="1800" b="0" spc="65" dirty="0">
                <a:latin typeface="Verdana"/>
                <a:cs typeface="Verdana"/>
              </a:rPr>
              <a:t>data</a:t>
            </a:r>
            <a:r>
              <a:rPr sz="1800" b="0" spc="165" dirty="0">
                <a:latin typeface="Verdana"/>
                <a:cs typeface="Verdana"/>
              </a:rPr>
              <a:t> </a:t>
            </a:r>
            <a:r>
              <a:rPr sz="1800" b="0" dirty="0">
                <a:latin typeface="Verdana"/>
                <a:cs typeface="Verdana"/>
              </a:rPr>
              <a:t>name</a:t>
            </a:r>
            <a:r>
              <a:rPr sz="1800" b="0" spc="150" dirty="0">
                <a:latin typeface="Verdana"/>
                <a:cs typeface="Verdana"/>
              </a:rPr>
              <a:t> </a:t>
            </a:r>
            <a:r>
              <a:rPr sz="1800" b="0" dirty="0">
                <a:latin typeface="Verdana"/>
                <a:cs typeface="Verdana"/>
              </a:rPr>
              <a:t>replaced</a:t>
            </a:r>
            <a:r>
              <a:rPr sz="1800" b="0" spc="175" dirty="0">
                <a:latin typeface="Verdana"/>
                <a:cs typeface="Verdana"/>
              </a:rPr>
              <a:t> </a:t>
            </a:r>
            <a:r>
              <a:rPr sz="1800" b="0" dirty="0">
                <a:latin typeface="Verdana"/>
                <a:cs typeface="Verdana"/>
              </a:rPr>
              <a:t>by</a:t>
            </a:r>
            <a:r>
              <a:rPr sz="1800" b="0" spc="145" dirty="0">
                <a:latin typeface="Verdana"/>
                <a:cs typeface="Verdana"/>
              </a:rPr>
              <a:t> </a:t>
            </a:r>
            <a:r>
              <a:rPr sz="1800" b="0" dirty="0">
                <a:latin typeface="Verdana"/>
                <a:cs typeface="Verdana"/>
              </a:rPr>
              <a:t>new</a:t>
            </a:r>
            <a:r>
              <a:rPr sz="1800" b="0" spc="135" dirty="0">
                <a:latin typeface="Verdana"/>
                <a:cs typeface="Verdana"/>
              </a:rPr>
              <a:t> </a:t>
            </a:r>
            <a:r>
              <a:rPr sz="1800" b="0" spc="45" dirty="0">
                <a:latin typeface="Verdana"/>
                <a:cs typeface="Verdana"/>
              </a:rPr>
              <a:t>data </a:t>
            </a:r>
            <a:r>
              <a:rPr sz="1800" b="0" spc="-10" dirty="0">
                <a:latin typeface="Verdana"/>
                <a:cs typeface="Verdana"/>
              </a:rPr>
              <a:t>frame</a:t>
            </a:r>
            <a:r>
              <a:rPr sz="1800" b="0" dirty="0">
                <a:latin typeface="Verdana"/>
                <a:cs typeface="Verdana"/>
              </a:rPr>
              <a:t>	name</a:t>
            </a:r>
            <a:r>
              <a:rPr sz="1800" b="0" spc="-25" dirty="0">
                <a:latin typeface="Verdana"/>
                <a:cs typeface="Verdana"/>
              </a:rPr>
              <a:t> </a:t>
            </a:r>
            <a:r>
              <a:rPr sz="1800" b="0" dirty="0">
                <a:latin typeface="Verdana"/>
                <a:cs typeface="Verdana"/>
              </a:rPr>
              <a:t>created</a:t>
            </a:r>
            <a:r>
              <a:rPr sz="1800" b="0" spc="-5" dirty="0">
                <a:latin typeface="Verdana"/>
                <a:cs typeface="Verdana"/>
              </a:rPr>
              <a:t> </a:t>
            </a:r>
            <a:r>
              <a:rPr sz="1800" b="0" spc="60" dirty="0">
                <a:latin typeface="Verdana"/>
                <a:cs typeface="Verdana"/>
              </a:rPr>
              <a:t>and</a:t>
            </a:r>
            <a:r>
              <a:rPr sz="1800" b="0" spc="-20" dirty="0">
                <a:latin typeface="Verdana"/>
                <a:cs typeface="Verdana"/>
              </a:rPr>
              <a:t> </a:t>
            </a:r>
            <a:r>
              <a:rPr sz="1800" b="0" spc="70" dirty="0">
                <a:latin typeface="Verdana"/>
                <a:cs typeface="Verdana"/>
              </a:rPr>
              <a:t>data</a:t>
            </a:r>
            <a:r>
              <a:rPr sz="1800" b="0" spc="-30" dirty="0">
                <a:latin typeface="Verdana"/>
                <a:cs typeface="Verdana"/>
              </a:rPr>
              <a:t> </a:t>
            </a:r>
            <a:r>
              <a:rPr sz="1800" b="0" spc="-10" dirty="0">
                <a:latin typeface="Verdana"/>
                <a:cs typeface="Verdana"/>
              </a:rPr>
              <a:t>viewed.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0927" y="5078729"/>
            <a:ext cx="4332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Verdana"/>
                <a:cs typeface="Verdana"/>
              </a:rPr>
              <a:t>Creating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tables</a:t>
            </a:r>
            <a:r>
              <a:rPr sz="1800" spc="-75" dirty="0">
                <a:latin typeface="Verdana"/>
                <a:cs typeface="Verdana"/>
              </a:rPr>
              <a:t> </a:t>
            </a:r>
            <a:r>
              <a:rPr sz="1800" spc="-90" dirty="0">
                <a:latin typeface="Verdana"/>
                <a:cs typeface="Verdana"/>
              </a:rPr>
              <a:t>in</a:t>
            </a:r>
            <a:r>
              <a:rPr sz="1800" spc="-13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databricks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85" dirty="0">
                <a:latin typeface="Verdana"/>
                <a:cs typeface="Verdana"/>
              </a:rPr>
              <a:t>using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60" dirty="0">
                <a:latin typeface="Verdana"/>
                <a:cs typeface="Verdana"/>
              </a:rPr>
              <a:t>SQL </a:t>
            </a:r>
            <a:r>
              <a:rPr sz="1800" spc="-10" dirty="0">
                <a:latin typeface="Verdana"/>
                <a:cs typeface="Verdana"/>
              </a:rPr>
              <a:t>commands.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" y="233172"/>
            <a:ext cx="12039600" cy="6608445"/>
            <a:chOff x="152400" y="233172"/>
            <a:chExt cx="12039600" cy="66084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233172"/>
              <a:ext cx="6096000" cy="38648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3250690"/>
              <a:ext cx="6095999" cy="3590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93002" y="1869186"/>
              <a:ext cx="563880" cy="289560"/>
            </a:xfrm>
            <a:custGeom>
              <a:avLst/>
              <a:gdLst/>
              <a:ahLst/>
              <a:cxnLst/>
              <a:rect l="l" t="t" r="r" b="b"/>
              <a:pathLst>
                <a:path w="563879" h="289560">
                  <a:moveTo>
                    <a:pt x="144779" y="0"/>
                  </a:moveTo>
                  <a:lnTo>
                    <a:pt x="0" y="144779"/>
                  </a:lnTo>
                  <a:lnTo>
                    <a:pt x="144779" y="289560"/>
                  </a:lnTo>
                  <a:lnTo>
                    <a:pt x="144779" y="217169"/>
                  </a:lnTo>
                  <a:lnTo>
                    <a:pt x="563879" y="217169"/>
                  </a:lnTo>
                  <a:lnTo>
                    <a:pt x="563879" y="72389"/>
                  </a:lnTo>
                  <a:lnTo>
                    <a:pt x="144779" y="72389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93002" y="1869186"/>
              <a:ext cx="563880" cy="289560"/>
            </a:xfrm>
            <a:custGeom>
              <a:avLst/>
              <a:gdLst/>
              <a:ahLst/>
              <a:cxnLst/>
              <a:rect l="l" t="t" r="r" b="b"/>
              <a:pathLst>
                <a:path w="563879" h="289560">
                  <a:moveTo>
                    <a:pt x="0" y="144779"/>
                  </a:moveTo>
                  <a:lnTo>
                    <a:pt x="144779" y="0"/>
                  </a:lnTo>
                  <a:lnTo>
                    <a:pt x="144779" y="72389"/>
                  </a:lnTo>
                  <a:lnTo>
                    <a:pt x="563879" y="72389"/>
                  </a:lnTo>
                  <a:lnTo>
                    <a:pt x="563879" y="217169"/>
                  </a:lnTo>
                  <a:lnTo>
                    <a:pt x="144779" y="217169"/>
                  </a:lnTo>
                  <a:lnTo>
                    <a:pt x="144779" y="289560"/>
                  </a:lnTo>
                  <a:lnTo>
                    <a:pt x="0" y="144779"/>
                  </a:lnTo>
                  <a:close/>
                </a:path>
              </a:pathLst>
            </a:custGeom>
            <a:ln w="19812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50002" y="4955286"/>
              <a:ext cx="594360" cy="321945"/>
            </a:xfrm>
            <a:custGeom>
              <a:avLst/>
              <a:gdLst/>
              <a:ahLst/>
              <a:cxnLst/>
              <a:rect l="l" t="t" r="r" b="b"/>
              <a:pathLst>
                <a:path w="594360" h="321945">
                  <a:moveTo>
                    <a:pt x="433577" y="0"/>
                  </a:moveTo>
                  <a:lnTo>
                    <a:pt x="433577" y="80390"/>
                  </a:lnTo>
                  <a:lnTo>
                    <a:pt x="0" y="80390"/>
                  </a:lnTo>
                  <a:lnTo>
                    <a:pt x="0" y="241172"/>
                  </a:lnTo>
                  <a:lnTo>
                    <a:pt x="433577" y="241172"/>
                  </a:lnTo>
                  <a:lnTo>
                    <a:pt x="433577" y="321563"/>
                  </a:lnTo>
                  <a:lnTo>
                    <a:pt x="594360" y="160781"/>
                  </a:lnTo>
                  <a:lnTo>
                    <a:pt x="433577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50002" y="4955286"/>
              <a:ext cx="594360" cy="321945"/>
            </a:xfrm>
            <a:custGeom>
              <a:avLst/>
              <a:gdLst/>
              <a:ahLst/>
              <a:cxnLst/>
              <a:rect l="l" t="t" r="r" b="b"/>
              <a:pathLst>
                <a:path w="594360" h="321945">
                  <a:moveTo>
                    <a:pt x="0" y="80390"/>
                  </a:moveTo>
                  <a:lnTo>
                    <a:pt x="433577" y="80390"/>
                  </a:lnTo>
                  <a:lnTo>
                    <a:pt x="433577" y="0"/>
                  </a:lnTo>
                  <a:lnTo>
                    <a:pt x="594360" y="160781"/>
                  </a:lnTo>
                  <a:lnTo>
                    <a:pt x="433577" y="321563"/>
                  </a:lnTo>
                  <a:lnTo>
                    <a:pt x="433577" y="241172"/>
                  </a:lnTo>
                  <a:lnTo>
                    <a:pt x="0" y="241172"/>
                  </a:lnTo>
                  <a:lnTo>
                    <a:pt x="0" y="80390"/>
                  </a:lnTo>
                  <a:close/>
                </a:path>
              </a:pathLst>
            </a:custGeom>
            <a:ln w="19812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257668" y="1857883"/>
            <a:ext cx="2901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Aggregate</a:t>
            </a:r>
            <a:r>
              <a:rPr sz="1800" spc="7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table</a:t>
            </a:r>
            <a:r>
              <a:rPr sz="1800" spc="7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creation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48280" y="4964048"/>
            <a:ext cx="2831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Verdana"/>
                <a:cs typeface="Verdana"/>
              </a:rPr>
              <a:t>Customers </a:t>
            </a:r>
            <a:r>
              <a:rPr sz="1800" dirty="0">
                <a:latin typeface="Verdana"/>
                <a:cs typeface="Verdana"/>
              </a:rPr>
              <a:t>table</a:t>
            </a:r>
            <a:r>
              <a:rPr sz="1800" spc="-8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creation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7000"/>
              <a:ext cx="4191000" cy="4191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9076" y="5867400"/>
              <a:ext cx="990600" cy="9905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9076" y="1676400"/>
              <a:ext cx="2819400" cy="2819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9476" y="9144"/>
              <a:ext cx="1600200" cy="1600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1871421"/>
                  </a:lnTo>
                  <a:lnTo>
                    <a:pt x="10971022" y="1981454"/>
                  </a:lnTo>
                  <a:lnTo>
                    <a:pt x="10201148" y="2075180"/>
                  </a:lnTo>
                  <a:lnTo>
                    <a:pt x="9947148" y="2100580"/>
                  </a:lnTo>
                  <a:lnTo>
                    <a:pt x="9434322" y="2146554"/>
                  </a:lnTo>
                  <a:lnTo>
                    <a:pt x="8927973" y="2184654"/>
                  </a:lnTo>
                  <a:lnTo>
                    <a:pt x="8675497" y="2200529"/>
                  </a:lnTo>
                  <a:lnTo>
                    <a:pt x="7926197" y="2237105"/>
                  </a:lnTo>
                  <a:lnTo>
                    <a:pt x="7191248" y="2257679"/>
                  </a:lnTo>
                  <a:lnTo>
                    <a:pt x="6473698" y="2265680"/>
                  </a:lnTo>
                  <a:lnTo>
                    <a:pt x="6006973" y="2264029"/>
                  </a:lnTo>
                  <a:lnTo>
                    <a:pt x="5108448" y="2246630"/>
                  </a:lnTo>
                  <a:lnTo>
                    <a:pt x="4467098" y="2222754"/>
                  </a:lnTo>
                  <a:lnTo>
                    <a:pt x="3665347" y="2179955"/>
                  </a:lnTo>
                  <a:lnTo>
                    <a:pt x="2931922" y="2130679"/>
                  </a:lnTo>
                  <a:lnTo>
                    <a:pt x="2592197" y="2103755"/>
                  </a:lnTo>
                  <a:lnTo>
                    <a:pt x="1979422" y="2046605"/>
                  </a:lnTo>
                  <a:lnTo>
                    <a:pt x="1233360" y="1965579"/>
                  </a:lnTo>
                  <a:lnTo>
                    <a:pt x="863473" y="1921129"/>
                  </a:lnTo>
                  <a:lnTo>
                    <a:pt x="476377" y="1867852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425566" y="1029715"/>
            <a:ext cx="20440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90" dirty="0">
                <a:solidFill>
                  <a:srgbClr val="EBEBEB"/>
                </a:solidFill>
                <a:latin typeface="Verdana"/>
                <a:cs typeface="Verdana"/>
              </a:rPr>
              <a:t>PROCESS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3932" y="2506217"/>
            <a:ext cx="8289925" cy="3383279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354965" algn="l"/>
              </a:tabLst>
            </a:pPr>
            <a:r>
              <a:rPr sz="1450" spc="65" dirty="0">
                <a:solidFill>
                  <a:srgbClr val="B31166"/>
                </a:solidFill>
                <a:latin typeface="Lucida Sans Unicode"/>
                <a:cs typeface="Lucida Sans Unicode"/>
              </a:rPr>
              <a:t>▶</a:t>
            </a:r>
            <a:r>
              <a:rPr sz="1450" dirty="0">
                <a:solidFill>
                  <a:srgbClr val="B31166"/>
                </a:solidFill>
                <a:latin typeface="Lucida Sans Unicode"/>
                <a:cs typeface="Lucida Sans Unicode"/>
              </a:rPr>
              <a:t>	</a:t>
            </a:r>
            <a:r>
              <a:rPr sz="1800" spc="-55" dirty="0">
                <a:solidFill>
                  <a:srgbClr val="404040"/>
                </a:solidFill>
                <a:latin typeface="Verdana"/>
                <a:cs typeface="Verdana"/>
              </a:rPr>
              <a:t>DATA</a:t>
            </a:r>
            <a:r>
              <a:rPr sz="18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404040"/>
                </a:solidFill>
                <a:latin typeface="Verdana"/>
                <a:cs typeface="Verdana"/>
              </a:rPr>
              <a:t>ARCHITECTURE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450" spc="65" dirty="0">
                <a:solidFill>
                  <a:srgbClr val="B31166"/>
                </a:solidFill>
                <a:latin typeface="Lucida Sans Unicode"/>
                <a:cs typeface="Lucida Sans Unicode"/>
              </a:rPr>
              <a:t>▶</a:t>
            </a:r>
            <a:r>
              <a:rPr sz="1450" dirty="0">
                <a:solidFill>
                  <a:srgbClr val="B31166"/>
                </a:solidFill>
                <a:latin typeface="Lucida Sans Unicode"/>
                <a:cs typeface="Lucida Sans Unicode"/>
              </a:rPr>
              <a:t>	</a:t>
            </a:r>
            <a:r>
              <a:rPr sz="1800" spc="-35" dirty="0">
                <a:solidFill>
                  <a:srgbClr val="404040"/>
                </a:solidFill>
                <a:latin typeface="Verdana"/>
                <a:cs typeface="Verdana"/>
              </a:rPr>
              <a:t>UPLOAD</a:t>
            </a:r>
            <a:r>
              <a:rPr sz="1800" spc="-12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220" dirty="0">
                <a:solidFill>
                  <a:srgbClr val="404040"/>
                </a:solidFill>
                <a:latin typeface="Verdana"/>
                <a:cs typeface="Verdana"/>
              </a:rPr>
              <a:t>FILE</a:t>
            </a:r>
            <a:r>
              <a:rPr sz="1800" spc="-14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20" dirty="0">
                <a:solidFill>
                  <a:srgbClr val="404040"/>
                </a:solidFill>
                <a:latin typeface="Verdana"/>
                <a:cs typeface="Verdana"/>
              </a:rPr>
              <a:t>TO SQL</a:t>
            </a:r>
            <a:r>
              <a:rPr sz="18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Verdana"/>
                <a:cs typeface="Verdana"/>
              </a:rPr>
              <a:t>SERVER</a:t>
            </a:r>
            <a:endParaRPr sz="1800">
              <a:latin typeface="Verdana"/>
              <a:cs typeface="Verdana"/>
            </a:endParaRPr>
          </a:p>
          <a:p>
            <a:pPr marL="355600" marR="12700" indent="-3429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450" spc="65" dirty="0">
                <a:solidFill>
                  <a:srgbClr val="B31166"/>
                </a:solidFill>
                <a:latin typeface="Lucida Sans Unicode"/>
                <a:cs typeface="Lucida Sans Unicode"/>
              </a:rPr>
              <a:t>▶</a:t>
            </a:r>
            <a:r>
              <a:rPr sz="1450" dirty="0">
                <a:solidFill>
                  <a:srgbClr val="B31166"/>
                </a:solidFill>
                <a:latin typeface="Lucida Sans Unicode"/>
                <a:cs typeface="Lucida Sans Unicode"/>
              </a:rPr>
              <a:t>	</a:t>
            </a:r>
            <a:r>
              <a:rPr sz="1800" spc="-110" dirty="0">
                <a:solidFill>
                  <a:srgbClr val="404040"/>
                </a:solidFill>
                <a:latin typeface="Verdana"/>
                <a:cs typeface="Verdana"/>
              </a:rPr>
              <a:t>PROVISION</a:t>
            </a:r>
            <a:r>
              <a:rPr sz="1800" spc="-114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60" dirty="0">
                <a:solidFill>
                  <a:srgbClr val="404040"/>
                </a:solidFill>
                <a:latin typeface="Verdana"/>
                <a:cs typeface="Verdana"/>
              </a:rPr>
              <a:t>AZURE</a:t>
            </a:r>
            <a:r>
              <a:rPr sz="1800" spc="-10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404040"/>
                </a:solidFill>
                <a:latin typeface="Verdana"/>
                <a:cs typeface="Verdana"/>
              </a:rPr>
              <a:t>DATA</a:t>
            </a:r>
            <a:r>
              <a:rPr sz="1800" spc="-100" dirty="0">
                <a:solidFill>
                  <a:srgbClr val="404040"/>
                </a:solidFill>
                <a:latin typeface="Verdana"/>
                <a:cs typeface="Verdana"/>
              </a:rPr>
              <a:t> FACTORY,AZURE </a:t>
            </a:r>
            <a:r>
              <a:rPr sz="1800" spc="-135" dirty="0">
                <a:solidFill>
                  <a:srgbClr val="404040"/>
                </a:solidFill>
                <a:latin typeface="Verdana"/>
                <a:cs typeface="Verdana"/>
              </a:rPr>
              <a:t>DATABRICKS</a:t>
            </a:r>
            <a:r>
              <a:rPr sz="1800" spc="-12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sz="1800" spc="-10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55" dirty="0">
                <a:solidFill>
                  <a:srgbClr val="404040"/>
                </a:solidFill>
                <a:latin typeface="Verdana"/>
                <a:cs typeface="Verdana"/>
              </a:rPr>
              <a:t>AZURE</a:t>
            </a:r>
            <a:r>
              <a:rPr sz="1800" spc="-9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Verdana"/>
                <a:cs typeface="Verdana"/>
              </a:rPr>
              <a:t>DATA </a:t>
            </a:r>
            <a:r>
              <a:rPr sz="1800" spc="-114" dirty="0">
                <a:solidFill>
                  <a:srgbClr val="404040"/>
                </a:solidFill>
                <a:latin typeface="Verdana"/>
                <a:cs typeface="Verdana"/>
              </a:rPr>
              <a:t>LAKE</a:t>
            </a:r>
            <a:r>
              <a:rPr sz="18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Verdana"/>
                <a:cs typeface="Verdana"/>
              </a:rPr>
              <a:t>STORAGE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450" spc="65" dirty="0">
                <a:solidFill>
                  <a:srgbClr val="B31166"/>
                </a:solidFill>
                <a:latin typeface="Lucida Sans Unicode"/>
                <a:cs typeface="Lucida Sans Unicode"/>
              </a:rPr>
              <a:t>▶</a:t>
            </a:r>
            <a:r>
              <a:rPr sz="1450" dirty="0">
                <a:solidFill>
                  <a:srgbClr val="B31166"/>
                </a:solidFill>
                <a:latin typeface="Lucida Sans Unicode"/>
                <a:cs typeface="Lucida Sans Unicode"/>
              </a:rPr>
              <a:t>	</a:t>
            </a:r>
            <a:r>
              <a:rPr sz="1800" spc="-105" dirty="0">
                <a:solidFill>
                  <a:srgbClr val="404040"/>
                </a:solidFill>
                <a:latin typeface="Verdana"/>
                <a:cs typeface="Verdana"/>
              </a:rPr>
              <a:t>CREATE</a:t>
            </a:r>
            <a:r>
              <a:rPr sz="1800" spc="-114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75" dirty="0">
                <a:solidFill>
                  <a:srgbClr val="404040"/>
                </a:solidFill>
                <a:latin typeface="Verdana"/>
                <a:cs typeface="Verdana"/>
              </a:rPr>
              <a:t>LINKED</a:t>
            </a:r>
            <a:r>
              <a:rPr sz="18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50" dirty="0">
                <a:solidFill>
                  <a:srgbClr val="404040"/>
                </a:solidFill>
                <a:latin typeface="Verdana"/>
                <a:cs typeface="Verdana"/>
              </a:rPr>
              <a:t>SERVICE</a:t>
            </a:r>
            <a:r>
              <a:rPr sz="1800" spc="-1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85" dirty="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sz="1800" spc="-10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55" dirty="0">
                <a:solidFill>
                  <a:srgbClr val="404040"/>
                </a:solidFill>
                <a:latin typeface="Verdana"/>
                <a:cs typeface="Verdana"/>
              </a:rPr>
              <a:t>AZURE</a:t>
            </a:r>
            <a:r>
              <a:rPr sz="1800" spc="-1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404040"/>
                </a:solidFill>
                <a:latin typeface="Verdana"/>
                <a:cs typeface="Verdana"/>
              </a:rPr>
              <a:t>DATA</a:t>
            </a:r>
            <a:r>
              <a:rPr sz="1800" spc="-114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404040"/>
                </a:solidFill>
                <a:latin typeface="Verdana"/>
                <a:cs typeface="Verdana"/>
              </a:rPr>
              <a:t>FACTORY</a:t>
            </a:r>
            <a:r>
              <a:rPr sz="1800" spc="-12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14" dirty="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sz="1800" spc="-10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404040"/>
                </a:solidFill>
                <a:latin typeface="Verdana"/>
                <a:cs typeface="Verdana"/>
              </a:rPr>
              <a:t>MOVE</a:t>
            </a:r>
            <a:r>
              <a:rPr sz="1800" spc="-10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404040"/>
                </a:solidFill>
                <a:latin typeface="Verdana"/>
                <a:cs typeface="Verdana"/>
              </a:rPr>
              <a:t>DATA</a:t>
            </a:r>
            <a:r>
              <a:rPr sz="1800" spc="-10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Verdana"/>
                <a:cs typeface="Verdana"/>
              </a:rPr>
              <a:t>FROM</a:t>
            </a:r>
            <a:endParaRPr sz="1800">
              <a:latin typeface="Verdana"/>
              <a:cs typeface="Verdana"/>
            </a:endParaRPr>
          </a:p>
          <a:p>
            <a:pPr marL="355600">
              <a:lnSpc>
                <a:spcPct val="100000"/>
              </a:lnSpc>
            </a:pPr>
            <a:r>
              <a:rPr sz="1800" spc="-120" dirty="0">
                <a:solidFill>
                  <a:srgbClr val="404040"/>
                </a:solidFill>
                <a:latin typeface="Verdana"/>
                <a:cs typeface="Verdana"/>
              </a:rPr>
              <a:t>SQL</a:t>
            </a:r>
            <a:r>
              <a:rPr sz="1800" spc="-114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75" dirty="0">
                <a:solidFill>
                  <a:srgbClr val="404040"/>
                </a:solidFill>
                <a:latin typeface="Verdana"/>
                <a:cs typeface="Verdana"/>
              </a:rPr>
              <a:t>SERVER</a:t>
            </a:r>
            <a:r>
              <a:rPr sz="1800" spc="-114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20" dirty="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sz="1800" spc="-10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60" dirty="0">
                <a:solidFill>
                  <a:srgbClr val="404040"/>
                </a:solidFill>
                <a:latin typeface="Verdana"/>
                <a:cs typeface="Verdana"/>
              </a:rPr>
              <a:t>AZURE</a:t>
            </a:r>
            <a:r>
              <a:rPr sz="1800" spc="-13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404040"/>
                </a:solidFill>
                <a:latin typeface="Verdana"/>
                <a:cs typeface="Verdana"/>
              </a:rPr>
              <a:t>DATA</a:t>
            </a:r>
            <a:r>
              <a:rPr sz="18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14" dirty="0">
                <a:solidFill>
                  <a:srgbClr val="404040"/>
                </a:solidFill>
                <a:latin typeface="Verdana"/>
                <a:cs typeface="Verdana"/>
              </a:rPr>
              <a:t>LAKE</a:t>
            </a:r>
            <a:r>
              <a:rPr sz="18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Verdana"/>
                <a:cs typeface="Verdana"/>
              </a:rPr>
              <a:t>STORAGE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65" dirty="0">
                <a:solidFill>
                  <a:srgbClr val="B31166"/>
                </a:solidFill>
                <a:latin typeface="Lucida Sans Unicode"/>
                <a:cs typeface="Lucida Sans Unicode"/>
              </a:rPr>
              <a:t>▶</a:t>
            </a:r>
            <a:r>
              <a:rPr sz="1450" dirty="0">
                <a:solidFill>
                  <a:srgbClr val="B31166"/>
                </a:solidFill>
                <a:latin typeface="Lucida Sans Unicode"/>
                <a:cs typeface="Lucida Sans Unicode"/>
              </a:rPr>
              <a:t>	</a:t>
            </a:r>
            <a:r>
              <a:rPr sz="1800" spc="-10" dirty="0">
                <a:solidFill>
                  <a:srgbClr val="404040"/>
                </a:solidFill>
                <a:latin typeface="Verdana"/>
                <a:cs typeface="Verdana"/>
              </a:rPr>
              <a:t>CONNECT</a:t>
            </a:r>
            <a:r>
              <a:rPr sz="1800" spc="-9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55" dirty="0">
                <a:solidFill>
                  <a:srgbClr val="404040"/>
                </a:solidFill>
                <a:latin typeface="Verdana"/>
                <a:cs typeface="Verdana"/>
              </a:rPr>
              <a:t>AZURE</a:t>
            </a:r>
            <a:r>
              <a:rPr sz="1800" spc="-9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35" dirty="0">
                <a:solidFill>
                  <a:srgbClr val="404040"/>
                </a:solidFill>
                <a:latin typeface="Verdana"/>
                <a:cs typeface="Verdana"/>
              </a:rPr>
              <a:t>DATABRICKS</a:t>
            </a:r>
            <a:r>
              <a:rPr sz="1800" spc="-114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20" dirty="0">
                <a:solidFill>
                  <a:srgbClr val="404040"/>
                </a:solidFill>
                <a:latin typeface="Verdana"/>
                <a:cs typeface="Verdana"/>
              </a:rPr>
              <a:t>TO</a:t>
            </a:r>
            <a:r>
              <a:rPr sz="1800" spc="-9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10" dirty="0">
                <a:solidFill>
                  <a:srgbClr val="404040"/>
                </a:solidFill>
                <a:latin typeface="Verdana"/>
                <a:cs typeface="Verdana"/>
              </a:rPr>
              <a:t>STORAGE-</a:t>
            </a:r>
            <a:r>
              <a:rPr sz="1800" spc="-10" dirty="0">
                <a:solidFill>
                  <a:srgbClr val="404040"/>
                </a:solidFill>
                <a:latin typeface="Verdana"/>
                <a:cs typeface="Verdana"/>
              </a:rPr>
              <a:t>PYSPARK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450" spc="65" dirty="0">
                <a:solidFill>
                  <a:srgbClr val="B31166"/>
                </a:solidFill>
                <a:latin typeface="Lucida Sans Unicode"/>
                <a:cs typeface="Lucida Sans Unicode"/>
              </a:rPr>
              <a:t>▶</a:t>
            </a:r>
            <a:r>
              <a:rPr sz="1450" dirty="0">
                <a:solidFill>
                  <a:srgbClr val="B31166"/>
                </a:solidFill>
                <a:latin typeface="Lucida Sans Unicode"/>
                <a:cs typeface="Lucida Sans Unicode"/>
              </a:rPr>
              <a:t>	</a:t>
            </a:r>
            <a:r>
              <a:rPr sz="1800" spc="-105" dirty="0">
                <a:solidFill>
                  <a:srgbClr val="404040"/>
                </a:solidFill>
                <a:latin typeface="Verdana"/>
                <a:cs typeface="Verdana"/>
              </a:rPr>
              <a:t>PROCESS</a:t>
            </a:r>
            <a:r>
              <a:rPr sz="1800" spc="-10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404040"/>
                </a:solidFill>
                <a:latin typeface="Verdana"/>
                <a:cs typeface="Verdana"/>
              </a:rPr>
              <a:t>DATA</a:t>
            </a:r>
            <a:r>
              <a:rPr sz="1800" spc="-10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90" dirty="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sz="1800" spc="-12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05" dirty="0">
                <a:solidFill>
                  <a:srgbClr val="404040"/>
                </a:solidFill>
                <a:latin typeface="Verdana"/>
                <a:cs typeface="Verdana"/>
              </a:rPr>
              <a:t>DATABRICKS(CLEAN</a:t>
            </a:r>
            <a:r>
              <a:rPr sz="1800" spc="-9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404040"/>
                </a:solidFill>
                <a:latin typeface="Verdana"/>
                <a:cs typeface="Verdana"/>
              </a:rPr>
              <a:t>DATA</a:t>
            </a:r>
            <a:r>
              <a:rPr sz="1800" spc="-12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sz="1800" spc="-1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05" dirty="0">
                <a:solidFill>
                  <a:srgbClr val="404040"/>
                </a:solidFill>
                <a:latin typeface="Verdana"/>
                <a:cs typeface="Verdana"/>
              </a:rPr>
              <a:t>CREATE</a:t>
            </a:r>
            <a:r>
              <a:rPr sz="1800" spc="-1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95" dirty="0">
                <a:solidFill>
                  <a:srgbClr val="404040"/>
                </a:solidFill>
                <a:latin typeface="Verdana"/>
                <a:cs typeface="Verdana"/>
              </a:rPr>
              <a:t>NEW </a:t>
            </a:r>
            <a:r>
              <a:rPr sz="1800" spc="-25" dirty="0">
                <a:solidFill>
                  <a:srgbClr val="404040"/>
                </a:solidFill>
                <a:latin typeface="Verdana"/>
                <a:cs typeface="Verdana"/>
              </a:rPr>
              <a:t>TABLES)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  <a:tabLst>
                <a:tab pos="354965" algn="l"/>
              </a:tabLst>
            </a:pPr>
            <a:r>
              <a:rPr sz="1450" spc="65" dirty="0">
                <a:solidFill>
                  <a:srgbClr val="B31166"/>
                </a:solidFill>
                <a:latin typeface="Lucida Sans Unicode"/>
                <a:cs typeface="Lucida Sans Unicode"/>
              </a:rPr>
              <a:t>▶</a:t>
            </a:r>
            <a:r>
              <a:rPr sz="1450" dirty="0">
                <a:solidFill>
                  <a:srgbClr val="B31166"/>
                </a:solidFill>
                <a:latin typeface="Lucida Sans Unicode"/>
                <a:cs typeface="Lucida Sans Unicode"/>
              </a:rPr>
              <a:t>	</a:t>
            </a:r>
            <a:r>
              <a:rPr sz="1800" spc="-105" dirty="0">
                <a:solidFill>
                  <a:srgbClr val="404040"/>
                </a:solidFill>
                <a:latin typeface="Verdana"/>
                <a:cs typeface="Verdana"/>
              </a:rPr>
              <a:t>CREATE</a:t>
            </a:r>
            <a:r>
              <a:rPr sz="18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404040"/>
                </a:solidFill>
                <a:latin typeface="Verdana"/>
                <a:cs typeface="Verdana"/>
              </a:rPr>
              <a:t>DASHBOARD</a:t>
            </a:r>
            <a:r>
              <a:rPr sz="1800" spc="-15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85" dirty="0">
                <a:solidFill>
                  <a:srgbClr val="404040"/>
                </a:solidFill>
                <a:latin typeface="Verdana"/>
                <a:cs typeface="Verdana"/>
              </a:rPr>
              <a:t>IN</a:t>
            </a:r>
            <a:r>
              <a:rPr sz="1800" spc="-114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404040"/>
                </a:solidFill>
                <a:latin typeface="Verdana"/>
                <a:cs typeface="Verdana"/>
              </a:rPr>
              <a:t>POWER </a:t>
            </a:r>
            <a:r>
              <a:rPr sz="1800" spc="-310" dirty="0">
                <a:solidFill>
                  <a:srgbClr val="404040"/>
                </a:solidFill>
                <a:latin typeface="Verdana"/>
                <a:cs typeface="Verdana"/>
              </a:rPr>
              <a:t>BI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07491"/>
            <a:ext cx="12192000" cy="6350635"/>
            <a:chOff x="0" y="507491"/>
            <a:chExt cx="12192000" cy="6350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07491"/>
              <a:ext cx="6096000" cy="36911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3168395"/>
              <a:ext cx="6095999" cy="36896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80253" y="5206745"/>
              <a:ext cx="594360" cy="321945"/>
            </a:xfrm>
            <a:custGeom>
              <a:avLst/>
              <a:gdLst/>
              <a:ahLst/>
              <a:cxnLst/>
              <a:rect l="l" t="t" r="r" b="b"/>
              <a:pathLst>
                <a:path w="594360" h="321945">
                  <a:moveTo>
                    <a:pt x="433578" y="0"/>
                  </a:moveTo>
                  <a:lnTo>
                    <a:pt x="433578" y="80390"/>
                  </a:lnTo>
                  <a:lnTo>
                    <a:pt x="0" y="80390"/>
                  </a:lnTo>
                  <a:lnTo>
                    <a:pt x="0" y="241172"/>
                  </a:lnTo>
                  <a:lnTo>
                    <a:pt x="433578" y="241172"/>
                  </a:lnTo>
                  <a:lnTo>
                    <a:pt x="433578" y="321563"/>
                  </a:lnTo>
                  <a:lnTo>
                    <a:pt x="594360" y="160781"/>
                  </a:lnTo>
                  <a:lnTo>
                    <a:pt x="433578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80253" y="5206745"/>
              <a:ext cx="594360" cy="321945"/>
            </a:xfrm>
            <a:custGeom>
              <a:avLst/>
              <a:gdLst/>
              <a:ahLst/>
              <a:cxnLst/>
              <a:rect l="l" t="t" r="r" b="b"/>
              <a:pathLst>
                <a:path w="594360" h="321945">
                  <a:moveTo>
                    <a:pt x="0" y="80390"/>
                  </a:moveTo>
                  <a:lnTo>
                    <a:pt x="433578" y="80390"/>
                  </a:lnTo>
                  <a:lnTo>
                    <a:pt x="433578" y="0"/>
                  </a:lnTo>
                  <a:lnTo>
                    <a:pt x="594360" y="160781"/>
                  </a:lnTo>
                  <a:lnTo>
                    <a:pt x="433578" y="321563"/>
                  </a:lnTo>
                  <a:lnTo>
                    <a:pt x="433578" y="241172"/>
                  </a:lnTo>
                  <a:lnTo>
                    <a:pt x="0" y="241172"/>
                  </a:lnTo>
                  <a:lnTo>
                    <a:pt x="0" y="80390"/>
                  </a:lnTo>
                  <a:close/>
                </a:path>
              </a:pathLst>
            </a:custGeom>
            <a:ln w="19812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11646" y="1931669"/>
              <a:ext cx="563880" cy="289560"/>
            </a:xfrm>
            <a:custGeom>
              <a:avLst/>
              <a:gdLst/>
              <a:ahLst/>
              <a:cxnLst/>
              <a:rect l="l" t="t" r="r" b="b"/>
              <a:pathLst>
                <a:path w="563879" h="289560">
                  <a:moveTo>
                    <a:pt x="144779" y="0"/>
                  </a:moveTo>
                  <a:lnTo>
                    <a:pt x="0" y="144779"/>
                  </a:lnTo>
                  <a:lnTo>
                    <a:pt x="144779" y="289559"/>
                  </a:lnTo>
                  <a:lnTo>
                    <a:pt x="144779" y="217169"/>
                  </a:lnTo>
                  <a:lnTo>
                    <a:pt x="563879" y="217169"/>
                  </a:lnTo>
                  <a:lnTo>
                    <a:pt x="563879" y="72389"/>
                  </a:lnTo>
                  <a:lnTo>
                    <a:pt x="144779" y="72389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11646" y="1931669"/>
              <a:ext cx="563880" cy="289560"/>
            </a:xfrm>
            <a:custGeom>
              <a:avLst/>
              <a:gdLst/>
              <a:ahLst/>
              <a:cxnLst/>
              <a:rect l="l" t="t" r="r" b="b"/>
              <a:pathLst>
                <a:path w="563879" h="289560">
                  <a:moveTo>
                    <a:pt x="0" y="144779"/>
                  </a:moveTo>
                  <a:lnTo>
                    <a:pt x="144779" y="0"/>
                  </a:lnTo>
                  <a:lnTo>
                    <a:pt x="144779" y="72389"/>
                  </a:lnTo>
                  <a:lnTo>
                    <a:pt x="563879" y="72389"/>
                  </a:lnTo>
                  <a:lnTo>
                    <a:pt x="563879" y="217169"/>
                  </a:lnTo>
                  <a:lnTo>
                    <a:pt x="144779" y="217169"/>
                  </a:lnTo>
                  <a:lnTo>
                    <a:pt x="144779" y="289559"/>
                  </a:lnTo>
                  <a:lnTo>
                    <a:pt x="0" y="144779"/>
                  </a:lnTo>
                  <a:close/>
                </a:path>
              </a:pathLst>
            </a:custGeom>
            <a:ln w="19811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091553" y="1919681"/>
            <a:ext cx="38639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Verdana"/>
                <a:cs typeface="Verdana"/>
              </a:rPr>
              <a:t>Total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spc="-85" dirty="0">
                <a:latin typeface="Verdana"/>
                <a:cs typeface="Verdana"/>
              </a:rPr>
              <a:t>sales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by</a:t>
            </a:r>
            <a:r>
              <a:rPr sz="1800" spc="-120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region</a:t>
            </a:r>
            <a:r>
              <a:rPr sz="1800" spc="-1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table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created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48916" y="5188077"/>
            <a:ext cx="2600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Verdana"/>
                <a:cs typeface="Verdana"/>
              </a:rPr>
              <a:t>Products</a:t>
            </a:r>
            <a:r>
              <a:rPr sz="1800" spc="-9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table</a:t>
            </a:r>
            <a:r>
              <a:rPr sz="1800" spc="-8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created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82168"/>
            <a:ext cx="12192000" cy="6261100"/>
            <a:chOff x="0" y="582168"/>
            <a:chExt cx="12192000" cy="6261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82168"/>
              <a:ext cx="6096000" cy="37612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3174490"/>
              <a:ext cx="6095999" cy="366826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74714" y="2000250"/>
              <a:ext cx="565785" cy="289560"/>
            </a:xfrm>
            <a:custGeom>
              <a:avLst/>
              <a:gdLst/>
              <a:ahLst/>
              <a:cxnLst/>
              <a:rect l="l" t="t" r="r" b="b"/>
              <a:pathLst>
                <a:path w="565784" h="289560">
                  <a:moveTo>
                    <a:pt x="144780" y="0"/>
                  </a:moveTo>
                  <a:lnTo>
                    <a:pt x="0" y="144779"/>
                  </a:lnTo>
                  <a:lnTo>
                    <a:pt x="144780" y="289560"/>
                  </a:lnTo>
                  <a:lnTo>
                    <a:pt x="144780" y="217170"/>
                  </a:lnTo>
                  <a:lnTo>
                    <a:pt x="565404" y="217170"/>
                  </a:lnTo>
                  <a:lnTo>
                    <a:pt x="565404" y="72389"/>
                  </a:lnTo>
                  <a:lnTo>
                    <a:pt x="144780" y="72389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74714" y="2000250"/>
              <a:ext cx="565785" cy="289560"/>
            </a:xfrm>
            <a:custGeom>
              <a:avLst/>
              <a:gdLst/>
              <a:ahLst/>
              <a:cxnLst/>
              <a:rect l="l" t="t" r="r" b="b"/>
              <a:pathLst>
                <a:path w="565784" h="289560">
                  <a:moveTo>
                    <a:pt x="0" y="144779"/>
                  </a:moveTo>
                  <a:lnTo>
                    <a:pt x="144780" y="0"/>
                  </a:lnTo>
                  <a:lnTo>
                    <a:pt x="144780" y="72389"/>
                  </a:lnTo>
                  <a:lnTo>
                    <a:pt x="565404" y="72389"/>
                  </a:lnTo>
                  <a:lnTo>
                    <a:pt x="565404" y="217170"/>
                  </a:lnTo>
                  <a:lnTo>
                    <a:pt x="144780" y="217170"/>
                  </a:lnTo>
                  <a:lnTo>
                    <a:pt x="144780" y="289560"/>
                  </a:lnTo>
                  <a:lnTo>
                    <a:pt x="0" y="144779"/>
                  </a:lnTo>
                  <a:close/>
                </a:path>
              </a:pathLst>
            </a:custGeom>
            <a:ln w="19812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32070" y="5276850"/>
              <a:ext cx="594360" cy="321945"/>
            </a:xfrm>
            <a:custGeom>
              <a:avLst/>
              <a:gdLst/>
              <a:ahLst/>
              <a:cxnLst/>
              <a:rect l="l" t="t" r="r" b="b"/>
              <a:pathLst>
                <a:path w="594360" h="321945">
                  <a:moveTo>
                    <a:pt x="433577" y="0"/>
                  </a:moveTo>
                  <a:lnTo>
                    <a:pt x="433577" y="80390"/>
                  </a:lnTo>
                  <a:lnTo>
                    <a:pt x="0" y="80390"/>
                  </a:lnTo>
                  <a:lnTo>
                    <a:pt x="0" y="241172"/>
                  </a:lnTo>
                  <a:lnTo>
                    <a:pt x="433577" y="241172"/>
                  </a:lnTo>
                  <a:lnTo>
                    <a:pt x="433577" y="321563"/>
                  </a:lnTo>
                  <a:lnTo>
                    <a:pt x="594359" y="160781"/>
                  </a:lnTo>
                  <a:lnTo>
                    <a:pt x="433577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32070" y="5276850"/>
              <a:ext cx="594360" cy="321945"/>
            </a:xfrm>
            <a:custGeom>
              <a:avLst/>
              <a:gdLst/>
              <a:ahLst/>
              <a:cxnLst/>
              <a:rect l="l" t="t" r="r" b="b"/>
              <a:pathLst>
                <a:path w="594360" h="321945">
                  <a:moveTo>
                    <a:pt x="0" y="80390"/>
                  </a:moveTo>
                  <a:lnTo>
                    <a:pt x="433577" y="80390"/>
                  </a:lnTo>
                  <a:lnTo>
                    <a:pt x="433577" y="0"/>
                  </a:lnTo>
                  <a:lnTo>
                    <a:pt x="594359" y="160781"/>
                  </a:lnTo>
                  <a:lnTo>
                    <a:pt x="433577" y="321563"/>
                  </a:lnTo>
                  <a:lnTo>
                    <a:pt x="433577" y="241172"/>
                  </a:lnTo>
                  <a:lnTo>
                    <a:pt x="0" y="241172"/>
                  </a:lnTo>
                  <a:lnTo>
                    <a:pt x="0" y="80390"/>
                  </a:lnTo>
                  <a:close/>
                </a:path>
              </a:pathLst>
            </a:custGeom>
            <a:ln w="19812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233284" y="1966340"/>
            <a:ext cx="2607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Location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table</a:t>
            </a:r>
            <a:r>
              <a:rPr sz="1800" spc="-7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created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89098" y="5258180"/>
            <a:ext cx="2190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latin typeface="Verdana"/>
                <a:cs typeface="Verdana"/>
              </a:rPr>
              <a:t>Sales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table</a:t>
            </a:r>
            <a:r>
              <a:rPr sz="1800" spc="-8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created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891" y="461770"/>
            <a:ext cx="11167872" cy="62819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2520" y="26923"/>
            <a:ext cx="4357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ANALYSIS</a:t>
            </a:r>
            <a:r>
              <a:rPr spc="5" dirty="0"/>
              <a:t> </a:t>
            </a:r>
            <a:r>
              <a:rPr spc="-250" dirty="0"/>
              <a:t>&amp;</a:t>
            </a:r>
            <a:r>
              <a:rPr spc="15" dirty="0"/>
              <a:t> </a:t>
            </a:r>
            <a:r>
              <a:rPr spc="-110" dirty="0"/>
              <a:t>DASH-</a:t>
            </a:r>
            <a:r>
              <a:rPr spc="-75" dirty="0"/>
              <a:t>BOARDING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1181100"/>
            <a:ext cx="10058400" cy="36393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212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0" dirty="0"/>
              <a:t>SUPER</a:t>
            </a:r>
            <a:r>
              <a:rPr dirty="0"/>
              <a:t> </a:t>
            </a:r>
            <a:r>
              <a:rPr spc="-250" dirty="0"/>
              <a:t>STORE</a:t>
            </a:r>
            <a:r>
              <a:rPr spc="-10" dirty="0"/>
              <a:t> </a:t>
            </a:r>
            <a:r>
              <a:rPr spc="-210" dirty="0"/>
              <a:t>ORDERS</a:t>
            </a:r>
            <a:r>
              <a:rPr spc="-25" dirty="0"/>
              <a:t> </a:t>
            </a:r>
            <a:r>
              <a:rPr spc="-130" dirty="0"/>
              <a:t>END-TO-</a:t>
            </a:r>
            <a:r>
              <a:rPr spc="-160" dirty="0"/>
              <a:t>END</a:t>
            </a:r>
            <a:r>
              <a:rPr dirty="0"/>
              <a:t> </a:t>
            </a:r>
            <a:r>
              <a:rPr spc="-195" dirty="0"/>
              <a:t>AZURE</a:t>
            </a:r>
            <a:r>
              <a:rPr spc="-10" dirty="0"/>
              <a:t> </a:t>
            </a:r>
            <a:r>
              <a:rPr spc="-65" dirty="0"/>
              <a:t>DATA</a:t>
            </a:r>
            <a:r>
              <a:rPr spc="-10" dirty="0"/>
              <a:t> </a:t>
            </a:r>
            <a:r>
              <a:rPr spc="-185" dirty="0"/>
              <a:t>ENGINEERING</a:t>
            </a:r>
            <a:r>
              <a:rPr spc="-10" dirty="0"/>
              <a:t> </a:t>
            </a:r>
            <a:r>
              <a:rPr spc="-50" dirty="0"/>
              <a:t>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7000"/>
              <a:ext cx="4191000" cy="4191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9076" y="5867400"/>
              <a:ext cx="990600" cy="9905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9076" y="1676400"/>
              <a:ext cx="2819400" cy="2819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9476" y="9144"/>
              <a:ext cx="1600200" cy="1600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1871421"/>
                  </a:lnTo>
                  <a:lnTo>
                    <a:pt x="10971022" y="1981454"/>
                  </a:lnTo>
                  <a:lnTo>
                    <a:pt x="10201148" y="2075180"/>
                  </a:lnTo>
                  <a:lnTo>
                    <a:pt x="9947148" y="2100580"/>
                  </a:lnTo>
                  <a:lnTo>
                    <a:pt x="9434322" y="2146554"/>
                  </a:lnTo>
                  <a:lnTo>
                    <a:pt x="8927973" y="2184654"/>
                  </a:lnTo>
                  <a:lnTo>
                    <a:pt x="8675497" y="2200529"/>
                  </a:lnTo>
                  <a:lnTo>
                    <a:pt x="7926197" y="2237105"/>
                  </a:lnTo>
                  <a:lnTo>
                    <a:pt x="7191248" y="2257679"/>
                  </a:lnTo>
                  <a:lnTo>
                    <a:pt x="6473698" y="2265680"/>
                  </a:lnTo>
                  <a:lnTo>
                    <a:pt x="6006973" y="2264029"/>
                  </a:lnTo>
                  <a:lnTo>
                    <a:pt x="5108448" y="2246630"/>
                  </a:lnTo>
                  <a:lnTo>
                    <a:pt x="4467098" y="2222754"/>
                  </a:lnTo>
                  <a:lnTo>
                    <a:pt x="3665347" y="2179955"/>
                  </a:lnTo>
                  <a:lnTo>
                    <a:pt x="2931922" y="2130679"/>
                  </a:lnTo>
                  <a:lnTo>
                    <a:pt x="2592197" y="2103755"/>
                  </a:lnTo>
                  <a:lnTo>
                    <a:pt x="1979422" y="2046605"/>
                  </a:lnTo>
                  <a:lnTo>
                    <a:pt x="1233360" y="1965579"/>
                  </a:lnTo>
                  <a:lnTo>
                    <a:pt x="863473" y="1921129"/>
                  </a:lnTo>
                  <a:lnTo>
                    <a:pt x="476377" y="1867852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233932" y="1029715"/>
            <a:ext cx="5948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05" dirty="0">
                <a:solidFill>
                  <a:srgbClr val="EBEBEB"/>
                </a:solidFill>
                <a:latin typeface="Verdana"/>
                <a:cs typeface="Verdana"/>
              </a:rPr>
              <a:t>DATA</a:t>
            </a:r>
            <a:r>
              <a:rPr sz="3600" b="0" spc="-22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3600" b="0" spc="-210" dirty="0">
                <a:solidFill>
                  <a:srgbClr val="EBEBEB"/>
                </a:solidFill>
                <a:latin typeface="Verdana"/>
                <a:cs typeface="Verdana"/>
              </a:rPr>
              <a:t>ENGINEERING</a:t>
            </a:r>
            <a:r>
              <a:rPr sz="3600" b="0" spc="-250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3600" b="0" spc="-185" dirty="0">
                <a:solidFill>
                  <a:srgbClr val="EBEBEB"/>
                </a:solidFill>
                <a:latin typeface="Verdana"/>
                <a:cs typeface="Verdana"/>
              </a:rPr>
              <a:t>TOOLS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3932" y="2506217"/>
            <a:ext cx="5403850" cy="283464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354965" algn="l"/>
              </a:tabLst>
            </a:pPr>
            <a:r>
              <a:rPr sz="1450" spc="65" dirty="0">
                <a:solidFill>
                  <a:srgbClr val="B31166"/>
                </a:solidFill>
                <a:latin typeface="Lucida Sans Unicode"/>
                <a:cs typeface="Lucida Sans Unicode"/>
              </a:rPr>
              <a:t>▶</a:t>
            </a:r>
            <a:r>
              <a:rPr sz="1450" dirty="0">
                <a:solidFill>
                  <a:srgbClr val="B31166"/>
                </a:solidFill>
                <a:latin typeface="Lucida Sans Unicode"/>
                <a:cs typeface="Lucida Sans Unicode"/>
              </a:rPr>
              <a:t>	</a:t>
            </a:r>
            <a:r>
              <a:rPr sz="1800" spc="-120" dirty="0">
                <a:solidFill>
                  <a:srgbClr val="404040"/>
                </a:solidFill>
                <a:latin typeface="Verdana"/>
                <a:cs typeface="Verdana"/>
              </a:rPr>
              <a:t>SQL</a:t>
            </a:r>
            <a:r>
              <a:rPr sz="1800" spc="-1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85" dirty="0">
                <a:solidFill>
                  <a:srgbClr val="404040"/>
                </a:solidFill>
                <a:latin typeface="Verdana"/>
                <a:cs typeface="Verdana"/>
              </a:rPr>
              <a:t>SERVER-</a:t>
            </a:r>
            <a:r>
              <a:rPr sz="1800" spc="55" dirty="0">
                <a:solidFill>
                  <a:srgbClr val="404040"/>
                </a:solidFill>
                <a:latin typeface="Verdana"/>
                <a:cs typeface="Verdana"/>
              </a:rPr>
              <a:t>ON</a:t>
            </a:r>
            <a:r>
              <a:rPr sz="1800" spc="-9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404040"/>
                </a:solidFill>
                <a:latin typeface="Verdana"/>
                <a:cs typeface="Verdana"/>
              </a:rPr>
              <a:t>PREM</a:t>
            </a:r>
            <a:r>
              <a:rPr sz="1800" spc="-13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404040"/>
                </a:solidFill>
                <a:latin typeface="Verdana"/>
                <a:cs typeface="Verdana"/>
              </a:rPr>
              <a:t>DATA</a:t>
            </a:r>
            <a:r>
              <a:rPr sz="1800" spc="-114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Verdana"/>
                <a:cs typeface="Verdana"/>
              </a:rPr>
              <a:t>STORAGE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450" spc="65" dirty="0">
                <a:solidFill>
                  <a:srgbClr val="B31166"/>
                </a:solidFill>
                <a:latin typeface="Lucida Sans Unicode"/>
                <a:cs typeface="Lucida Sans Unicode"/>
              </a:rPr>
              <a:t>▶</a:t>
            </a:r>
            <a:r>
              <a:rPr sz="1450" dirty="0">
                <a:solidFill>
                  <a:srgbClr val="B31166"/>
                </a:solidFill>
                <a:latin typeface="Lucida Sans Unicode"/>
                <a:cs typeface="Lucida Sans Unicode"/>
              </a:rPr>
              <a:t>	</a:t>
            </a:r>
            <a:r>
              <a:rPr sz="1800" spc="-155" dirty="0">
                <a:solidFill>
                  <a:srgbClr val="404040"/>
                </a:solidFill>
                <a:latin typeface="Verdana"/>
                <a:cs typeface="Verdana"/>
              </a:rPr>
              <a:t>AZURE</a:t>
            </a:r>
            <a:r>
              <a:rPr sz="1800" spc="-114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404040"/>
                </a:solidFill>
                <a:latin typeface="Verdana"/>
                <a:cs typeface="Verdana"/>
              </a:rPr>
              <a:t>DATA</a:t>
            </a:r>
            <a:r>
              <a:rPr sz="1800" spc="-13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404040"/>
                </a:solidFill>
                <a:latin typeface="Verdana"/>
                <a:cs typeface="Verdana"/>
              </a:rPr>
              <a:t>FACTORY</a:t>
            </a:r>
            <a:r>
              <a:rPr sz="1800" spc="-13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254" dirty="0">
                <a:solidFill>
                  <a:srgbClr val="404040"/>
                </a:solidFill>
                <a:latin typeface="Verdana"/>
                <a:cs typeface="Verdana"/>
              </a:rPr>
              <a:t>–</a:t>
            </a:r>
            <a:r>
              <a:rPr sz="1800" spc="-10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404040"/>
                </a:solidFill>
                <a:latin typeface="Verdana"/>
                <a:cs typeface="Verdana"/>
              </a:rPr>
              <a:t>DATA</a:t>
            </a:r>
            <a:r>
              <a:rPr sz="1800" spc="-14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Verdana"/>
                <a:cs typeface="Verdana"/>
              </a:rPr>
              <a:t>INGESTION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450" spc="65" dirty="0">
                <a:solidFill>
                  <a:srgbClr val="B31166"/>
                </a:solidFill>
                <a:latin typeface="Lucida Sans Unicode"/>
                <a:cs typeface="Lucida Sans Unicode"/>
              </a:rPr>
              <a:t>▶</a:t>
            </a:r>
            <a:r>
              <a:rPr sz="1450" dirty="0">
                <a:solidFill>
                  <a:srgbClr val="B31166"/>
                </a:solidFill>
                <a:latin typeface="Lucida Sans Unicode"/>
                <a:cs typeface="Lucida Sans Unicode"/>
              </a:rPr>
              <a:t>	</a:t>
            </a:r>
            <a:r>
              <a:rPr sz="1800" spc="-130" dirty="0">
                <a:solidFill>
                  <a:srgbClr val="404040"/>
                </a:solidFill>
                <a:latin typeface="Verdana"/>
                <a:cs typeface="Verdana"/>
              </a:rPr>
              <a:t>BLOB</a:t>
            </a:r>
            <a:r>
              <a:rPr sz="1800" spc="-8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10" dirty="0">
                <a:solidFill>
                  <a:srgbClr val="404040"/>
                </a:solidFill>
                <a:latin typeface="Verdana"/>
                <a:cs typeface="Verdana"/>
              </a:rPr>
              <a:t>STORAGE(ADLS </a:t>
            </a:r>
            <a:r>
              <a:rPr sz="1800" spc="-80" dirty="0">
                <a:solidFill>
                  <a:srgbClr val="404040"/>
                </a:solidFill>
                <a:latin typeface="Verdana"/>
                <a:cs typeface="Verdana"/>
              </a:rPr>
              <a:t>GEN2) </a:t>
            </a:r>
            <a:r>
              <a:rPr sz="1800" spc="-254" dirty="0">
                <a:solidFill>
                  <a:srgbClr val="404040"/>
                </a:solidFill>
                <a:latin typeface="Verdana"/>
                <a:cs typeface="Verdana"/>
              </a:rPr>
              <a:t>–</a:t>
            </a:r>
            <a:r>
              <a:rPr sz="1800" spc="-12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404040"/>
                </a:solidFill>
                <a:latin typeface="Verdana"/>
                <a:cs typeface="Verdana"/>
              </a:rPr>
              <a:t>DATA</a:t>
            </a:r>
            <a:r>
              <a:rPr sz="1800" spc="-12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45" dirty="0">
                <a:solidFill>
                  <a:srgbClr val="404040"/>
                </a:solidFill>
                <a:latin typeface="Verdana"/>
                <a:cs typeface="Verdana"/>
              </a:rPr>
              <a:t>STORAGE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450" spc="65" dirty="0">
                <a:solidFill>
                  <a:srgbClr val="B31166"/>
                </a:solidFill>
                <a:latin typeface="Lucida Sans Unicode"/>
                <a:cs typeface="Lucida Sans Unicode"/>
              </a:rPr>
              <a:t>▶</a:t>
            </a:r>
            <a:r>
              <a:rPr sz="1450" dirty="0">
                <a:solidFill>
                  <a:srgbClr val="B31166"/>
                </a:solidFill>
                <a:latin typeface="Lucida Sans Unicode"/>
                <a:cs typeface="Lucida Sans Unicode"/>
              </a:rPr>
              <a:t>	</a:t>
            </a:r>
            <a:r>
              <a:rPr sz="1800" spc="-155" dirty="0">
                <a:solidFill>
                  <a:srgbClr val="404040"/>
                </a:solidFill>
                <a:latin typeface="Verdana"/>
                <a:cs typeface="Verdana"/>
              </a:rPr>
              <a:t>AZURE</a:t>
            </a:r>
            <a:r>
              <a:rPr sz="1800" spc="-10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35" dirty="0">
                <a:solidFill>
                  <a:srgbClr val="404040"/>
                </a:solidFill>
                <a:latin typeface="Verdana"/>
                <a:cs typeface="Verdana"/>
              </a:rPr>
              <a:t>DATABRICKS</a:t>
            </a:r>
            <a:r>
              <a:rPr sz="18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254" dirty="0">
                <a:solidFill>
                  <a:srgbClr val="404040"/>
                </a:solidFill>
                <a:latin typeface="Verdana"/>
                <a:cs typeface="Verdana"/>
              </a:rPr>
              <a:t>–</a:t>
            </a:r>
            <a:r>
              <a:rPr sz="1800" spc="-10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404040"/>
                </a:solidFill>
                <a:latin typeface="Verdana"/>
                <a:cs typeface="Verdana"/>
              </a:rPr>
              <a:t>DATA</a:t>
            </a:r>
            <a:r>
              <a:rPr sz="18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Verdana"/>
                <a:cs typeface="Verdana"/>
              </a:rPr>
              <a:t>PROCESSING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65" dirty="0">
                <a:solidFill>
                  <a:srgbClr val="B31166"/>
                </a:solidFill>
                <a:latin typeface="Lucida Sans Unicode"/>
                <a:cs typeface="Lucida Sans Unicode"/>
              </a:rPr>
              <a:t>▶</a:t>
            </a:r>
            <a:r>
              <a:rPr sz="1450" dirty="0">
                <a:solidFill>
                  <a:srgbClr val="B31166"/>
                </a:solidFill>
                <a:latin typeface="Lucida Sans Unicode"/>
                <a:cs typeface="Lucida Sans Unicode"/>
              </a:rPr>
              <a:t>	</a:t>
            </a:r>
            <a:r>
              <a:rPr sz="1800" spc="-10" dirty="0">
                <a:solidFill>
                  <a:srgbClr val="404040"/>
                </a:solidFill>
                <a:latin typeface="Verdana"/>
                <a:cs typeface="Verdana"/>
              </a:rPr>
              <a:t>PYSPARK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450" spc="65" dirty="0">
                <a:solidFill>
                  <a:srgbClr val="B31166"/>
                </a:solidFill>
                <a:latin typeface="Lucida Sans Unicode"/>
                <a:cs typeface="Lucida Sans Unicode"/>
              </a:rPr>
              <a:t>▶</a:t>
            </a:r>
            <a:r>
              <a:rPr sz="1450" dirty="0">
                <a:solidFill>
                  <a:srgbClr val="B31166"/>
                </a:solidFill>
                <a:latin typeface="Lucida Sans Unicode"/>
                <a:cs typeface="Lucida Sans Unicode"/>
              </a:rPr>
              <a:t>	</a:t>
            </a:r>
            <a:r>
              <a:rPr sz="1800" spc="-130" dirty="0">
                <a:solidFill>
                  <a:srgbClr val="404040"/>
                </a:solidFill>
                <a:latin typeface="Verdana"/>
                <a:cs typeface="Verdana"/>
              </a:rPr>
              <a:t>SPARK</a:t>
            </a:r>
            <a:r>
              <a:rPr sz="1800" spc="-12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404040"/>
                </a:solidFill>
                <a:latin typeface="Verdana"/>
                <a:cs typeface="Verdana"/>
              </a:rPr>
              <a:t>SQL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  <a:tabLst>
                <a:tab pos="354965" algn="l"/>
              </a:tabLst>
            </a:pPr>
            <a:r>
              <a:rPr sz="1450" spc="65" dirty="0">
                <a:solidFill>
                  <a:srgbClr val="B31166"/>
                </a:solidFill>
                <a:latin typeface="Lucida Sans Unicode"/>
                <a:cs typeface="Lucida Sans Unicode"/>
              </a:rPr>
              <a:t>▶</a:t>
            </a:r>
            <a:r>
              <a:rPr sz="1450" dirty="0">
                <a:solidFill>
                  <a:srgbClr val="B31166"/>
                </a:solidFill>
                <a:latin typeface="Lucida Sans Unicode"/>
                <a:cs typeface="Lucida Sans Unicode"/>
              </a:rPr>
              <a:t>	</a:t>
            </a:r>
            <a:r>
              <a:rPr sz="1800" spc="-75" dirty="0">
                <a:solidFill>
                  <a:srgbClr val="404040"/>
                </a:solidFill>
                <a:latin typeface="Verdana"/>
                <a:cs typeface="Verdana"/>
              </a:rPr>
              <a:t>POWER </a:t>
            </a:r>
            <a:r>
              <a:rPr sz="1800" spc="-285" dirty="0">
                <a:solidFill>
                  <a:srgbClr val="404040"/>
                </a:solidFill>
                <a:latin typeface="Verdana"/>
                <a:cs typeface="Verdana"/>
              </a:rPr>
              <a:t>BI</a:t>
            </a:r>
            <a:r>
              <a:rPr sz="1800" spc="-10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254" dirty="0">
                <a:solidFill>
                  <a:srgbClr val="404040"/>
                </a:solidFill>
                <a:latin typeface="Verdana"/>
                <a:cs typeface="Verdana"/>
              </a:rPr>
              <a:t>–</a:t>
            </a:r>
            <a:r>
              <a:rPr sz="1800" spc="-10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35" dirty="0">
                <a:solidFill>
                  <a:srgbClr val="404040"/>
                </a:solidFill>
                <a:latin typeface="Verdana"/>
                <a:cs typeface="Verdana"/>
              </a:rPr>
              <a:t>ANALYSIS</a:t>
            </a:r>
            <a:r>
              <a:rPr sz="1800" spc="-14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404040"/>
                </a:solidFill>
                <a:latin typeface="Verdana"/>
                <a:cs typeface="Verdana"/>
              </a:rPr>
              <a:t>AND</a:t>
            </a:r>
            <a:r>
              <a:rPr sz="18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05" dirty="0">
                <a:solidFill>
                  <a:srgbClr val="404040"/>
                </a:solidFill>
                <a:latin typeface="Verdana"/>
                <a:cs typeface="Verdana"/>
              </a:rPr>
              <a:t>DASH</a:t>
            </a:r>
            <a:r>
              <a:rPr sz="1800" spc="-13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Verdana"/>
                <a:cs typeface="Verdana"/>
              </a:rPr>
              <a:t>BOARDING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67000"/>
              <a:ext cx="4191000" cy="4191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9076" y="5867400"/>
              <a:ext cx="990600" cy="9905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9076" y="1676400"/>
              <a:ext cx="2819400" cy="2819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9476" y="9144"/>
              <a:ext cx="1600200" cy="1600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502142" y="1519047"/>
              <a:ext cx="3288029" cy="768350"/>
            </a:xfrm>
            <a:custGeom>
              <a:avLst/>
              <a:gdLst/>
              <a:ahLst/>
              <a:cxnLst/>
              <a:rect l="l" t="t" r="r" b="b"/>
              <a:pathLst>
                <a:path w="3288029" h="768350">
                  <a:moveTo>
                    <a:pt x="3226307" y="0"/>
                  </a:moveTo>
                  <a:lnTo>
                    <a:pt x="2909951" y="104775"/>
                  </a:lnTo>
                  <a:lnTo>
                    <a:pt x="2591054" y="200660"/>
                  </a:lnTo>
                  <a:lnTo>
                    <a:pt x="2485643" y="229997"/>
                  </a:lnTo>
                  <a:lnTo>
                    <a:pt x="2271522" y="287274"/>
                  </a:lnTo>
                  <a:lnTo>
                    <a:pt x="2059812" y="340487"/>
                  </a:lnTo>
                  <a:lnTo>
                    <a:pt x="1954656" y="365760"/>
                  </a:lnTo>
                  <a:lnTo>
                    <a:pt x="1639697" y="436244"/>
                  </a:lnTo>
                  <a:lnTo>
                    <a:pt x="1330071" y="498855"/>
                  </a:lnTo>
                  <a:lnTo>
                    <a:pt x="1127378" y="536828"/>
                  </a:lnTo>
                  <a:lnTo>
                    <a:pt x="829309" y="588517"/>
                  </a:lnTo>
                  <a:lnTo>
                    <a:pt x="447928" y="646811"/>
                  </a:lnTo>
                  <a:lnTo>
                    <a:pt x="174751" y="683894"/>
                  </a:lnTo>
                  <a:lnTo>
                    <a:pt x="0" y="705103"/>
                  </a:lnTo>
                  <a:lnTo>
                    <a:pt x="9701" y="720494"/>
                  </a:lnTo>
                  <a:lnTo>
                    <a:pt x="29342" y="751181"/>
                  </a:lnTo>
                  <a:lnTo>
                    <a:pt x="39115" y="766572"/>
                  </a:lnTo>
                  <a:lnTo>
                    <a:pt x="66166" y="767349"/>
                  </a:lnTo>
                  <a:lnTo>
                    <a:pt x="95131" y="767793"/>
                  </a:lnTo>
                  <a:lnTo>
                    <a:pt x="125954" y="767911"/>
                  </a:lnTo>
                  <a:lnTo>
                    <a:pt x="192949" y="767195"/>
                  </a:lnTo>
                  <a:lnTo>
                    <a:pt x="305973" y="763849"/>
                  </a:lnTo>
                  <a:lnTo>
                    <a:pt x="477701" y="755441"/>
                  </a:lnTo>
                  <a:lnTo>
                    <a:pt x="773052" y="735284"/>
                  </a:lnTo>
                  <a:lnTo>
                    <a:pt x="1336019" y="685315"/>
                  </a:lnTo>
                  <a:lnTo>
                    <a:pt x="2059023" y="606988"/>
                  </a:lnTo>
                  <a:lnTo>
                    <a:pt x="2689041" y="527362"/>
                  </a:lnTo>
                  <a:lnTo>
                    <a:pt x="3038251" y="477217"/>
                  </a:lnTo>
                  <a:lnTo>
                    <a:pt x="3250138" y="443265"/>
                  </a:lnTo>
                  <a:lnTo>
                    <a:pt x="3288029" y="436752"/>
                  </a:lnTo>
                  <a:lnTo>
                    <a:pt x="3280235" y="379771"/>
                  </a:lnTo>
                  <a:lnTo>
                    <a:pt x="3273959" y="334487"/>
                  </a:lnTo>
                  <a:lnTo>
                    <a:pt x="3264862" y="270500"/>
                  </a:lnTo>
                  <a:lnTo>
                    <a:pt x="3252759" y="189298"/>
                  </a:lnTo>
                  <a:lnTo>
                    <a:pt x="3249394" y="166333"/>
                  </a:lnTo>
                  <a:lnTo>
                    <a:pt x="3245343" y="138048"/>
                  </a:lnTo>
                  <a:lnTo>
                    <a:pt x="3240328" y="102315"/>
                  </a:lnTo>
                  <a:lnTo>
                    <a:pt x="3234075" y="57008"/>
                  </a:lnTo>
                  <a:lnTo>
                    <a:pt x="3226307" y="0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269"/>
              <a:ext cx="12192000" cy="6856730"/>
            </a:xfrm>
            <a:custGeom>
              <a:avLst/>
              <a:gdLst/>
              <a:ahLst/>
              <a:cxnLst/>
              <a:rect l="l" t="t" r="r" b="b"/>
              <a:pathLst>
                <a:path w="12192000" h="6856730">
                  <a:moveTo>
                    <a:pt x="12192000" y="0"/>
                  </a:moveTo>
                  <a:lnTo>
                    <a:pt x="0" y="0"/>
                  </a:lnTo>
                  <a:lnTo>
                    <a:pt x="0" y="469900"/>
                  </a:lnTo>
                  <a:lnTo>
                    <a:pt x="0" y="6380480"/>
                  </a:lnTo>
                  <a:lnTo>
                    <a:pt x="0" y="6856730"/>
                  </a:lnTo>
                  <a:lnTo>
                    <a:pt x="12192000" y="6856730"/>
                  </a:lnTo>
                  <a:lnTo>
                    <a:pt x="12192000" y="6380480"/>
                  </a:lnTo>
                  <a:lnTo>
                    <a:pt x="12192000" y="470154"/>
                  </a:lnTo>
                  <a:lnTo>
                    <a:pt x="11709273" y="470154"/>
                  </a:lnTo>
                  <a:lnTo>
                    <a:pt x="11709273" y="1871421"/>
                  </a:lnTo>
                  <a:lnTo>
                    <a:pt x="10971022" y="1981454"/>
                  </a:lnTo>
                  <a:lnTo>
                    <a:pt x="10201148" y="2075180"/>
                  </a:lnTo>
                  <a:lnTo>
                    <a:pt x="9947148" y="2100580"/>
                  </a:lnTo>
                  <a:lnTo>
                    <a:pt x="9434322" y="2146554"/>
                  </a:lnTo>
                  <a:lnTo>
                    <a:pt x="8927973" y="2184654"/>
                  </a:lnTo>
                  <a:lnTo>
                    <a:pt x="8675497" y="2200529"/>
                  </a:lnTo>
                  <a:lnTo>
                    <a:pt x="7926197" y="2237105"/>
                  </a:lnTo>
                  <a:lnTo>
                    <a:pt x="7191248" y="2257679"/>
                  </a:lnTo>
                  <a:lnTo>
                    <a:pt x="6473698" y="2265680"/>
                  </a:lnTo>
                  <a:lnTo>
                    <a:pt x="6006973" y="2264029"/>
                  </a:lnTo>
                  <a:lnTo>
                    <a:pt x="5108448" y="2246630"/>
                  </a:lnTo>
                  <a:lnTo>
                    <a:pt x="4467098" y="2222754"/>
                  </a:lnTo>
                  <a:lnTo>
                    <a:pt x="3665347" y="2179955"/>
                  </a:lnTo>
                  <a:lnTo>
                    <a:pt x="2931922" y="2130679"/>
                  </a:lnTo>
                  <a:lnTo>
                    <a:pt x="2592197" y="2103755"/>
                  </a:lnTo>
                  <a:lnTo>
                    <a:pt x="1979422" y="2046605"/>
                  </a:lnTo>
                  <a:lnTo>
                    <a:pt x="1233360" y="1965579"/>
                  </a:lnTo>
                  <a:lnTo>
                    <a:pt x="863473" y="1921129"/>
                  </a:lnTo>
                  <a:lnTo>
                    <a:pt x="476377" y="1867852"/>
                  </a:lnTo>
                  <a:lnTo>
                    <a:pt x="476377" y="469900"/>
                  </a:lnTo>
                  <a:lnTo>
                    <a:pt x="12192000" y="4699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98252" y="0"/>
              <a:ext cx="760488" cy="12039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437876" y="0"/>
              <a:ext cx="685800" cy="1143000"/>
            </a:xfrm>
            <a:custGeom>
              <a:avLst/>
              <a:gdLst/>
              <a:ahLst/>
              <a:cxnLst/>
              <a:rect l="l" t="t" r="r" b="b"/>
              <a:pathLst>
                <a:path w="685800" h="1143000">
                  <a:moveTo>
                    <a:pt x="6858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685800" y="1143000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233932" y="1029715"/>
            <a:ext cx="66395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490" dirty="0">
                <a:solidFill>
                  <a:srgbClr val="EBEBEB"/>
                </a:solidFill>
                <a:latin typeface="Verdana"/>
                <a:cs typeface="Verdana"/>
              </a:rPr>
              <a:t>BUSINESS</a:t>
            </a:r>
            <a:r>
              <a:rPr sz="3600" b="0" spc="-250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3600" b="0" spc="-300" dirty="0">
                <a:solidFill>
                  <a:srgbClr val="EBEBEB"/>
                </a:solidFill>
                <a:latin typeface="Verdana"/>
                <a:cs typeface="Verdana"/>
              </a:rPr>
              <a:t>REQUIREMENTS</a:t>
            </a:r>
            <a:r>
              <a:rPr sz="3600" b="0" spc="-250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3600" b="0" spc="-395" dirty="0">
                <a:solidFill>
                  <a:srgbClr val="EBEBEB"/>
                </a:solidFill>
                <a:latin typeface="Verdana"/>
                <a:cs typeface="Verdana"/>
              </a:rPr>
              <a:t>(KPIs)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3932" y="2506217"/>
            <a:ext cx="5309235" cy="243205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419100" algn="l"/>
              </a:tabLst>
            </a:pPr>
            <a:r>
              <a:rPr sz="1450" spc="65" dirty="0">
                <a:solidFill>
                  <a:srgbClr val="B31166"/>
                </a:solidFill>
                <a:latin typeface="Lucida Sans Unicode"/>
                <a:cs typeface="Lucida Sans Unicode"/>
              </a:rPr>
              <a:t>▶</a:t>
            </a:r>
            <a:r>
              <a:rPr sz="1450" dirty="0">
                <a:solidFill>
                  <a:srgbClr val="B31166"/>
                </a:solidFill>
                <a:latin typeface="Lucida Sans Unicode"/>
                <a:cs typeface="Lucida Sans Unicode"/>
              </a:rPr>
              <a:t>	</a:t>
            </a:r>
            <a:r>
              <a:rPr sz="1800" spc="-130" dirty="0">
                <a:solidFill>
                  <a:srgbClr val="404040"/>
                </a:solidFill>
                <a:latin typeface="Verdana"/>
                <a:cs typeface="Verdana"/>
              </a:rPr>
              <a:t>TOTAL</a:t>
            </a:r>
            <a:r>
              <a:rPr sz="1800" spc="-10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40" dirty="0">
                <a:solidFill>
                  <a:srgbClr val="404040"/>
                </a:solidFill>
                <a:latin typeface="Verdana"/>
                <a:cs typeface="Verdana"/>
              </a:rPr>
              <a:t>QUANTITY,</a:t>
            </a:r>
            <a:r>
              <a:rPr sz="1800" spc="-130" dirty="0">
                <a:solidFill>
                  <a:srgbClr val="404040"/>
                </a:solidFill>
                <a:latin typeface="Verdana"/>
                <a:cs typeface="Verdana"/>
              </a:rPr>
              <a:t> TOTAL</a:t>
            </a:r>
            <a:r>
              <a:rPr sz="1800" spc="-10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90" dirty="0">
                <a:solidFill>
                  <a:srgbClr val="404040"/>
                </a:solidFill>
                <a:latin typeface="Verdana"/>
                <a:cs typeface="Verdana"/>
              </a:rPr>
              <a:t>SALES</a:t>
            </a:r>
            <a:r>
              <a:rPr sz="1800" spc="-10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40" dirty="0">
                <a:solidFill>
                  <a:srgbClr val="404040"/>
                </a:solidFill>
                <a:latin typeface="Verdana"/>
                <a:cs typeface="Verdana"/>
              </a:rPr>
              <a:t>,TOTAL</a:t>
            </a:r>
            <a:r>
              <a:rPr sz="1800" spc="-9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10" dirty="0">
                <a:solidFill>
                  <a:srgbClr val="404040"/>
                </a:solidFill>
                <a:latin typeface="Verdana"/>
                <a:cs typeface="Verdana"/>
              </a:rPr>
              <a:t>PROFIT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450" spc="65" dirty="0">
                <a:solidFill>
                  <a:srgbClr val="B31166"/>
                </a:solidFill>
                <a:latin typeface="Lucida Sans Unicode"/>
                <a:cs typeface="Lucida Sans Unicode"/>
              </a:rPr>
              <a:t>▶</a:t>
            </a:r>
            <a:r>
              <a:rPr sz="1450" dirty="0">
                <a:solidFill>
                  <a:srgbClr val="B31166"/>
                </a:solidFill>
                <a:latin typeface="Lucida Sans Unicode"/>
                <a:cs typeface="Lucida Sans Unicode"/>
              </a:rPr>
              <a:t>	</a:t>
            </a:r>
            <a:r>
              <a:rPr sz="1800" spc="-185" dirty="0">
                <a:solidFill>
                  <a:srgbClr val="404040"/>
                </a:solidFill>
                <a:latin typeface="Verdana"/>
                <a:cs typeface="Verdana"/>
              </a:rPr>
              <a:t>SALES</a:t>
            </a:r>
            <a:r>
              <a:rPr sz="1800" spc="-114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35" dirty="0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r>
              <a:rPr sz="1800" spc="-1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404040"/>
                </a:solidFill>
                <a:latin typeface="Verdana"/>
                <a:cs typeface="Verdana"/>
              </a:rPr>
              <a:t>PRODUCT</a:t>
            </a:r>
            <a:r>
              <a:rPr sz="1800" spc="-1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Verdana"/>
                <a:cs typeface="Verdana"/>
              </a:rPr>
              <a:t>CATEGORY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450" spc="65" dirty="0">
                <a:solidFill>
                  <a:srgbClr val="B31166"/>
                </a:solidFill>
                <a:latin typeface="Lucida Sans Unicode"/>
                <a:cs typeface="Lucida Sans Unicode"/>
              </a:rPr>
              <a:t>▶</a:t>
            </a:r>
            <a:r>
              <a:rPr sz="1450" dirty="0">
                <a:solidFill>
                  <a:srgbClr val="B31166"/>
                </a:solidFill>
                <a:latin typeface="Lucida Sans Unicode"/>
                <a:cs typeface="Lucida Sans Unicode"/>
              </a:rPr>
              <a:t>	</a:t>
            </a:r>
            <a:r>
              <a:rPr sz="1800" spc="-185" dirty="0">
                <a:solidFill>
                  <a:srgbClr val="404040"/>
                </a:solidFill>
                <a:latin typeface="Verdana"/>
                <a:cs typeface="Verdana"/>
              </a:rPr>
              <a:t>SALES</a:t>
            </a:r>
            <a:r>
              <a:rPr sz="18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35" dirty="0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r>
              <a:rPr sz="1800" spc="-12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Verdana"/>
                <a:cs typeface="Verdana"/>
              </a:rPr>
              <a:t>CITY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450" spc="65" dirty="0">
                <a:solidFill>
                  <a:srgbClr val="B31166"/>
                </a:solidFill>
                <a:latin typeface="Lucida Sans Unicode"/>
                <a:cs typeface="Lucida Sans Unicode"/>
              </a:rPr>
              <a:t>▶</a:t>
            </a:r>
            <a:r>
              <a:rPr sz="1450" dirty="0">
                <a:solidFill>
                  <a:srgbClr val="B31166"/>
                </a:solidFill>
                <a:latin typeface="Lucida Sans Unicode"/>
                <a:cs typeface="Lucida Sans Unicode"/>
              </a:rPr>
              <a:t>	</a:t>
            </a:r>
            <a:r>
              <a:rPr sz="1800" spc="-185" dirty="0">
                <a:solidFill>
                  <a:srgbClr val="404040"/>
                </a:solidFill>
                <a:latin typeface="Verdana"/>
                <a:cs typeface="Verdana"/>
              </a:rPr>
              <a:t>SALES</a:t>
            </a:r>
            <a:r>
              <a:rPr sz="18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35" dirty="0">
                <a:solidFill>
                  <a:srgbClr val="404040"/>
                </a:solidFill>
                <a:latin typeface="Verdana"/>
                <a:cs typeface="Verdana"/>
              </a:rPr>
              <a:t>BY</a:t>
            </a:r>
            <a:r>
              <a:rPr sz="1800" spc="-12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404040"/>
                </a:solidFill>
                <a:latin typeface="Verdana"/>
                <a:cs typeface="Verdana"/>
              </a:rPr>
              <a:t>STATE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65" dirty="0">
                <a:solidFill>
                  <a:srgbClr val="B31166"/>
                </a:solidFill>
                <a:latin typeface="Lucida Sans Unicode"/>
                <a:cs typeface="Lucida Sans Unicode"/>
              </a:rPr>
              <a:t>▶</a:t>
            </a:r>
            <a:r>
              <a:rPr sz="1450" dirty="0">
                <a:solidFill>
                  <a:srgbClr val="B31166"/>
                </a:solidFill>
                <a:latin typeface="Lucida Sans Unicode"/>
                <a:cs typeface="Lucida Sans Unicode"/>
              </a:rPr>
              <a:t>	</a:t>
            </a:r>
            <a:r>
              <a:rPr sz="1800" spc="-90" dirty="0">
                <a:solidFill>
                  <a:srgbClr val="404040"/>
                </a:solidFill>
                <a:latin typeface="Verdana"/>
                <a:cs typeface="Verdana"/>
              </a:rPr>
              <a:t>TOP</a:t>
            </a:r>
            <a:r>
              <a:rPr sz="1800" spc="-1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70" dirty="0">
                <a:solidFill>
                  <a:srgbClr val="404040"/>
                </a:solidFill>
                <a:latin typeface="Verdana"/>
                <a:cs typeface="Verdana"/>
              </a:rPr>
              <a:t>5</a:t>
            </a:r>
            <a:r>
              <a:rPr sz="1800" spc="-10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80" dirty="0">
                <a:solidFill>
                  <a:srgbClr val="404040"/>
                </a:solidFill>
                <a:latin typeface="Verdana"/>
                <a:cs typeface="Verdana"/>
              </a:rPr>
              <a:t>PURCHASING</a:t>
            </a:r>
            <a:r>
              <a:rPr sz="1800" spc="-13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20" dirty="0">
                <a:solidFill>
                  <a:srgbClr val="404040"/>
                </a:solidFill>
                <a:latin typeface="Verdana"/>
                <a:cs typeface="Verdana"/>
              </a:rPr>
              <a:t>CUSTOMERS</a:t>
            </a:r>
            <a:r>
              <a:rPr sz="1800" spc="-9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30" dirty="0">
                <a:solidFill>
                  <a:srgbClr val="404040"/>
                </a:solidFill>
                <a:latin typeface="Verdana"/>
                <a:cs typeface="Verdana"/>
              </a:rPr>
              <a:t>PER</a:t>
            </a:r>
            <a:r>
              <a:rPr sz="1800" spc="-114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Verdana"/>
                <a:cs typeface="Verdana"/>
              </a:rPr>
              <a:t>YEAR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450" spc="65" dirty="0">
                <a:solidFill>
                  <a:srgbClr val="B31166"/>
                </a:solidFill>
                <a:latin typeface="Lucida Sans Unicode"/>
                <a:cs typeface="Lucida Sans Unicode"/>
              </a:rPr>
              <a:t>▶</a:t>
            </a:r>
            <a:r>
              <a:rPr sz="1450" dirty="0">
                <a:solidFill>
                  <a:srgbClr val="B31166"/>
                </a:solidFill>
                <a:latin typeface="Lucida Sans Unicode"/>
                <a:cs typeface="Lucida Sans Unicode"/>
              </a:rPr>
              <a:t>	</a:t>
            </a:r>
            <a:r>
              <a:rPr sz="1800" spc="-25" dirty="0">
                <a:solidFill>
                  <a:srgbClr val="404040"/>
                </a:solidFill>
                <a:latin typeface="Verdana"/>
                <a:cs typeface="Verdana"/>
              </a:rPr>
              <a:t>AVERAGE</a:t>
            </a:r>
            <a:r>
              <a:rPr sz="1800" spc="-14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85" dirty="0">
                <a:solidFill>
                  <a:srgbClr val="404040"/>
                </a:solidFill>
                <a:latin typeface="Verdana"/>
                <a:cs typeface="Verdana"/>
              </a:rPr>
              <a:t>SALES</a:t>
            </a:r>
            <a:r>
              <a:rPr sz="1800" spc="-1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30" dirty="0">
                <a:solidFill>
                  <a:srgbClr val="404040"/>
                </a:solidFill>
                <a:latin typeface="Verdana"/>
                <a:cs typeface="Verdana"/>
              </a:rPr>
              <a:t>PER</a:t>
            </a:r>
            <a:r>
              <a:rPr sz="1800" spc="-12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Verdana"/>
                <a:cs typeface="Verdana"/>
              </a:rPr>
              <a:t>MONTH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9500" y="100965"/>
            <a:ext cx="6388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SQL</a:t>
            </a:r>
            <a:r>
              <a:rPr spc="-15" dirty="0"/>
              <a:t> </a:t>
            </a:r>
            <a:r>
              <a:rPr spc="-250" dirty="0"/>
              <a:t>SERVER</a:t>
            </a:r>
            <a:r>
              <a:rPr spc="-20" dirty="0"/>
              <a:t> </a:t>
            </a:r>
            <a:r>
              <a:rPr spc="-120" dirty="0"/>
              <a:t>UPLOADING</a:t>
            </a:r>
            <a:r>
              <a:rPr spc="-15" dirty="0"/>
              <a:t> </a:t>
            </a:r>
            <a:r>
              <a:rPr spc="-325" dirty="0"/>
              <a:t>FILE</a:t>
            </a:r>
            <a:r>
              <a:rPr spc="-10" dirty="0"/>
              <a:t> </a:t>
            </a:r>
            <a:r>
              <a:rPr spc="-175" dirty="0"/>
              <a:t>TO</a:t>
            </a:r>
            <a:r>
              <a:rPr spc="-10" dirty="0"/>
              <a:t> </a:t>
            </a:r>
            <a:r>
              <a:rPr spc="-165" dirty="0"/>
              <a:t>SQL</a:t>
            </a:r>
            <a:r>
              <a:rPr spc="-15" dirty="0"/>
              <a:t> </a:t>
            </a:r>
            <a:r>
              <a:rPr spc="-165" dirty="0"/>
              <a:t>SERVER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696468"/>
            <a:ext cx="12192000" cy="6067425"/>
            <a:chOff x="0" y="696468"/>
            <a:chExt cx="12192000" cy="60674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96468"/>
              <a:ext cx="6138672" cy="31851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8671" y="3563110"/>
              <a:ext cx="6053328" cy="32003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26302" y="1931670"/>
              <a:ext cx="565785" cy="289560"/>
            </a:xfrm>
            <a:custGeom>
              <a:avLst/>
              <a:gdLst/>
              <a:ahLst/>
              <a:cxnLst/>
              <a:rect l="l" t="t" r="r" b="b"/>
              <a:pathLst>
                <a:path w="565784" h="289560">
                  <a:moveTo>
                    <a:pt x="144780" y="0"/>
                  </a:moveTo>
                  <a:lnTo>
                    <a:pt x="0" y="144779"/>
                  </a:lnTo>
                  <a:lnTo>
                    <a:pt x="144780" y="289559"/>
                  </a:lnTo>
                  <a:lnTo>
                    <a:pt x="144780" y="217169"/>
                  </a:lnTo>
                  <a:lnTo>
                    <a:pt x="565403" y="217169"/>
                  </a:lnTo>
                  <a:lnTo>
                    <a:pt x="565403" y="72389"/>
                  </a:lnTo>
                  <a:lnTo>
                    <a:pt x="144780" y="72389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26302" y="1931670"/>
              <a:ext cx="565785" cy="289560"/>
            </a:xfrm>
            <a:custGeom>
              <a:avLst/>
              <a:gdLst/>
              <a:ahLst/>
              <a:cxnLst/>
              <a:rect l="l" t="t" r="r" b="b"/>
              <a:pathLst>
                <a:path w="565784" h="289560">
                  <a:moveTo>
                    <a:pt x="0" y="144779"/>
                  </a:moveTo>
                  <a:lnTo>
                    <a:pt x="144780" y="0"/>
                  </a:lnTo>
                  <a:lnTo>
                    <a:pt x="144780" y="72389"/>
                  </a:lnTo>
                  <a:lnTo>
                    <a:pt x="565403" y="72389"/>
                  </a:lnTo>
                  <a:lnTo>
                    <a:pt x="565403" y="217169"/>
                  </a:lnTo>
                  <a:lnTo>
                    <a:pt x="144780" y="217169"/>
                  </a:lnTo>
                  <a:lnTo>
                    <a:pt x="144780" y="289559"/>
                  </a:lnTo>
                  <a:lnTo>
                    <a:pt x="0" y="144779"/>
                  </a:lnTo>
                  <a:close/>
                </a:path>
              </a:pathLst>
            </a:custGeom>
            <a:ln w="19812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07914" y="5154929"/>
              <a:ext cx="594360" cy="321945"/>
            </a:xfrm>
            <a:custGeom>
              <a:avLst/>
              <a:gdLst/>
              <a:ahLst/>
              <a:cxnLst/>
              <a:rect l="l" t="t" r="r" b="b"/>
              <a:pathLst>
                <a:path w="594360" h="321945">
                  <a:moveTo>
                    <a:pt x="433577" y="0"/>
                  </a:moveTo>
                  <a:lnTo>
                    <a:pt x="433577" y="80391"/>
                  </a:lnTo>
                  <a:lnTo>
                    <a:pt x="0" y="80391"/>
                  </a:lnTo>
                  <a:lnTo>
                    <a:pt x="0" y="241173"/>
                  </a:lnTo>
                  <a:lnTo>
                    <a:pt x="433577" y="241173"/>
                  </a:lnTo>
                  <a:lnTo>
                    <a:pt x="433577" y="321564"/>
                  </a:lnTo>
                  <a:lnTo>
                    <a:pt x="594360" y="160782"/>
                  </a:lnTo>
                  <a:lnTo>
                    <a:pt x="433577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07914" y="5154929"/>
              <a:ext cx="594360" cy="321945"/>
            </a:xfrm>
            <a:custGeom>
              <a:avLst/>
              <a:gdLst/>
              <a:ahLst/>
              <a:cxnLst/>
              <a:rect l="l" t="t" r="r" b="b"/>
              <a:pathLst>
                <a:path w="594360" h="321945">
                  <a:moveTo>
                    <a:pt x="0" y="80391"/>
                  </a:moveTo>
                  <a:lnTo>
                    <a:pt x="433577" y="80391"/>
                  </a:lnTo>
                  <a:lnTo>
                    <a:pt x="433577" y="0"/>
                  </a:lnTo>
                  <a:lnTo>
                    <a:pt x="594360" y="160782"/>
                  </a:lnTo>
                  <a:lnTo>
                    <a:pt x="433577" y="321564"/>
                  </a:lnTo>
                  <a:lnTo>
                    <a:pt x="433577" y="241173"/>
                  </a:lnTo>
                  <a:lnTo>
                    <a:pt x="0" y="241173"/>
                  </a:lnTo>
                  <a:lnTo>
                    <a:pt x="0" y="80391"/>
                  </a:lnTo>
                  <a:close/>
                </a:path>
              </a:pathLst>
            </a:custGeom>
            <a:ln w="19812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870318" y="1652778"/>
            <a:ext cx="431736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Verdana"/>
                <a:cs typeface="Verdana"/>
              </a:rPr>
              <a:t>Migration</a:t>
            </a:r>
            <a:r>
              <a:rPr sz="1800" spc="-55" dirty="0">
                <a:latin typeface="Verdana"/>
                <a:cs typeface="Verdana"/>
              </a:rPr>
              <a:t> </a:t>
            </a:r>
            <a:r>
              <a:rPr sz="1800" spc="-95" dirty="0">
                <a:latin typeface="Verdana"/>
                <a:cs typeface="Verdana"/>
              </a:rPr>
              <a:t>start</a:t>
            </a:r>
            <a:r>
              <a:rPr sz="1800" spc="-5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point,</a:t>
            </a:r>
            <a:r>
              <a:rPr sz="1800" spc="-60" dirty="0">
                <a:latin typeface="Verdana"/>
                <a:cs typeface="Verdana"/>
              </a:rPr>
              <a:t> </a:t>
            </a:r>
            <a:r>
              <a:rPr sz="1800" spc="-55" dirty="0">
                <a:latin typeface="Verdana"/>
                <a:cs typeface="Verdana"/>
              </a:rPr>
              <a:t>migrates</a:t>
            </a:r>
            <a:r>
              <a:rPr sz="1800" spc="-50" dirty="0">
                <a:latin typeface="Verdana"/>
                <a:cs typeface="Verdana"/>
              </a:rPr>
              <a:t> </a:t>
            </a:r>
            <a:r>
              <a:rPr sz="1800" spc="65" dirty="0">
                <a:latin typeface="Verdana"/>
                <a:cs typeface="Verdana"/>
              </a:rPr>
              <a:t>data</a:t>
            </a:r>
            <a:r>
              <a:rPr sz="1800" spc="-4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to </a:t>
            </a:r>
            <a:r>
              <a:rPr sz="1800" dirty="0">
                <a:latin typeface="Verdana"/>
                <a:cs typeface="Verdana"/>
              </a:rPr>
              <a:t>the</a:t>
            </a:r>
            <a:r>
              <a:rPr sz="1800" spc="65" dirty="0">
                <a:latin typeface="Verdana"/>
                <a:cs typeface="Verdana"/>
              </a:rPr>
              <a:t>  </a:t>
            </a:r>
            <a:r>
              <a:rPr sz="1800" dirty="0">
                <a:latin typeface="Verdana"/>
                <a:cs typeface="Verdana"/>
              </a:rPr>
              <a:t>Azure</a:t>
            </a:r>
            <a:r>
              <a:rPr sz="1800" spc="65" dirty="0">
                <a:latin typeface="Verdana"/>
                <a:cs typeface="Verdana"/>
              </a:rPr>
              <a:t>  </a:t>
            </a:r>
            <a:r>
              <a:rPr sz="1800" dirty="0">
                <a:latin typeface="Verdana"/>
                <a:cs typeface="Verdana"/>
              </a:rPr>
              <a:t>portal.</a:t>
            </a:r>
            <a:r>
              <a:rPr sz="1800" spc="60" dirty="0">
                <a:latin typeface="Verdana"/>
                <a:cs typeface="Verdana"/>
              </a:rPr>
              <a:t>  </a:t>
            </a:r>
            <a:r>
              <a:rPr sz="1800" spc="95" dirty="0">
                <a:latin typeface="Verdana"/>
                <a:cs typeface="Verdana"/>
              </a:rPr>
              <a:t>A</a:t>
            </a:r>
            <a:r>
              <a:rPr sz="1800" spc="85" dirty="0">
                <a:latin typeface="Verdana"/>
                <a:cs typeface="Verdana"/>
              </a:rPr>
              <a:t>  </a:t>
            </a:r>
            <a:r>
              <a:rPr sz="1800" dirty="0">
                <a:latin typeface="Verdana"/>
                <a:cs typeface="Verdana"/>
              </a:rPr>
              <a:t>primary</a:t>
            </a:r>
            <a:r>
              <a:rPr sz="1800" spc="65" dirty="0">
                <a:latin typeface="Verdana"/>
                <a:cs typeface="Verdana"/>
              </a:rPr>
              <a:t>  </a:t>
            </a:r>
            <a:r>
              <a:rPr sz="1800" spc="35" dirty="0">
                <a:latin typeface="Verdana"/>
                <a:cs typeface="Verdana"/>
              </a:rPr>
              <a:t>data </a:t>
            </a:r>
            <a:r>
              <a:rPr sz="1800" spc="-25" dirty="0">
                <a:latin typeface="Verdana"/>
                <a:cs typeface="Verdana"/>
              </a:rPr>
              <a:t>source</a:t>
            </a:r>
            <a:r>
              <a:rPr sz="1800" spc="-13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where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the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raw</a:t>
            </a:r>
            <a:r>
              <a:rPr sz="1800" spc="-135" dirty="0">
                <a:latin typeface="Verdana"/>
                <a:cs typeface="Verdana"/>
              </a:rPr>
              <a:t> </a:t>
            </a:r>
            <a:r>
              <a:rPr sz="1800" spc="70" dirty="0">
                <a:latin typeface="Verdana"/>
                <a:cs typeface="Verdana"/>
              </a:rPr>
              <a:t>data</a:t>
            </a:r>
            <a:r>
              <a:rPr sz="1800" spc="-140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resides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1252" y="5023484"/>
            <a:ext cx="43465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Data</a:t>
            </a:r>
            <a:r>
              <a:rPr sz="1800" spc="31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base</a:t>
            </a:r>
            <a:r>
              <a:rPr sz="1800" spc="315" dirty="0">
                <a:latin typeface="Verdana"/>
                <a:cs typeface="Verdana"/>
              </a:rPr>
              <a:t> </a:t>
            </a:r>
            <a:r>
              <a:rPr sz="1800" spc="45" dirty="0">
                <a:latin typeface="Verdana"/>
                <a:cs typeface="Verdana"/>
              </a:rPr>
              <a:t>created</a:t>
            </a:r>
            <a:r>
              <a:rPr sz="1800" spc="3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on</a:t>
            </a:r>
            <a:r>
              <a:rPr sz="1800" spc="330" dirty="0">
                <a:latin typeface="Verdana"/>
                <a:cs typeface="Verdana"/>
              </a:rPr>
              <a:t> </a:t>
            </a:r>
            <a:r>
              <a:rPr sz="1800" b="1" dirty="0">
                <a:latin typeface="Tahoma"/>
                <a:cs typeface="Tahoma"/>
              </a:rPr>
              <a:t>SQL</a:t>
            </a:r>
            <a:r>
              <a:rPr sz="1800" b="1" spc="430" dirty="0">
                <a:latin typeface="Tahoma"/>
                <a:cs typeface="Tahoma"/>
              </a:rPr>
              <a:t> </a:t>
            </a:r>
            <a:r>
              <a:rPr sz="1800" dirty="0">
                <a:latin typeface="Verdana"/>
                <a:cs typeface="Verdana"/>
              </a:rPr>
              <a:t>on</a:t>
            </a:r>
            <a:r>
              <a:rPr sz="1800" spc="31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prem </a:t>
            </a:r>
            <a:r>
              <a:rPr sz="1800" spc="-65" dirty="0">
                <a:latin typeface="Verdana"/>
                <a:cs typeface="Verdana"/>
              </a:rPr>
              <a:t>server</a:t>
            </a:r>
            <a:r>
              <a:rPr sz="1800" spc="3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caring</a:t>
            </a:r>
            <a:r>
              <a:rPr sz="1800" spc="4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out</a:t>
            </a:r>
            <a:r>
              <a:rPr sz="1800" spc="25" dirty="0">
                <a:latin typeface="Verdana"/>
                <a:cs typeface="Verdana"/>
              </a:rPr>
              <a:t> </a:t>
            </a:r>
            <a:r>
              <a:rPr sz="1800" spc="-80" dirty="0">
                <a:latin typeface="Verdana"/>
                <a:cs typeface="Verdana"/>
              </a:rPr>
              <a:t>its</a:t>
            </a:r>
            <a:r>
              <a:rPr sz="1800" spc="50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task</a:t>
            </a:r>
            <a:r>
              <a:rPr sz="1800" spc="3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by</a:t>
            </a:r>
            <a:r>
              <a:rPr sz="1800" spc="35" dirty="0">
                <a:latin typeface="Verdana"/>
                <a:cs typeface="Verdana"/>
              </a:rPr>
              <a:t> </a:t>
            </a:r>
            <a:r>
              <a:rPr sz="1800" spc="-45" dirty="0">
                <a:latin typeface="Verdana"/>
                <a:cs typeface="Verdana"/>
              </a:rPr>
              <a:t>importing </a:t>
            </a:r>
            <a:r>
              <a:rPr sz="1800" spc="-25" dirty="0">
                <a:latin typeface="Verdana"/>
                <a:cs typeface="Verdana"/>
              </a:rPr>
              <a:t>the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-55" dirty="0">
                <a:latin typeface="Verdana"/>
                <a:cs typeface="Verdana"/>
              </a:rPr>
              <a:t>flat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file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17804"/>
            <a:ext cx="12192000" cy="6073140"/>
            <a:chOff x="0" y="717804"/>
            <a:chExt cx="12192000" cy="6073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17804"/>
              <a:ext cx="6192012" cy="34731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2011" y="3589018"/>
              <a:ext cx="5999988" cy="32019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4795" rIns="0" bIns="0" rtlCol="0">
            <a:spAutoFit/>
          </a:bodyPr>
          <a:lstStyle/>
          <a:p>
            <a:pPr marL="2974975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IMPORTATION</a:t>
            </a:r>
            <a:r>
              <a:rPr spc="-3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spc="-240" dirty="0"/>
              <a:t>FLAT</a:t>
            </a:r>
            <a:r>
              <a:rPr spc="-35" dirty="0"/>
              <a:t> </a:t>
            </a:r>
            <a:r>
              <a:rPr spc="-325" dirty="0"/>
              <a:t>FILE</a:t>
            </a:r>
            <a:r>
              <a:rPr spc="-30" dirty="0"/>
              <a:t> </a:t>
            </a:r>
            <a:r>
              <a:rPr spc="-135" dirty="0"/>
              <a:t>PROGRESSING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2000"/>
            <a:ext cx="12192000" cy="6014085"/>
            <a:chOff x="0" y="762000"/>
            <a:chExt cx="12192000" cy="601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62000"/>
              <a:ext cx="6129528" cy="36408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9528" y="3124200"/>
              <a:ext cx="6062472" cy="365150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67732" y="165608"/>
            <a:ext cx="2756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MODIFY</a:t>
            </a:r>
            <a:r>
              <a:rPr dirty="0"/>
              <a:t> </a:t>
            </a:r>
            <a:r>
              <a:rPr spc="-45" dirty="0"/>
              <a:t>COLUMNS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1731" y="207263"/>
            <a:ext cx="12050395" cy="6596380"/>
            <a:chOff x="141731" y="207263"/>
            <a:chExt cx="12050395" cy="65963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731" y="207263"/>
              <a:ext cx="6096000" cy="35951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7731" y="3208018"/>
              <a:ext cx="5954267" cy="35951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18326" y="1700022"/>
              <a:ext cx="565785" cy="289560"/>
            </a:xfrm>
            <a:custGeom>
              <a:avLst/>
              <a:gdLst/>
              <a:ahLst/>
              <a:cxnLst/>
              <a:rect l="l" t="t" r="r" b="b"/>
              <a:pathLst>
                <a:path w="565784" h="289560">
                  <a:moveTo>
                    <a:pt x="144779" y="0"/>
                  </a:moveTo>
                  <a:lnTo>
                    <a:pt x="0" y="144779"/>
                  </a:lnTo>
                  <a:lnTo>
                    <a:pt x="144779" y="289560"/>
                  </a:lnTo>
                  <a:lnTo>
                    <a:pt x="144779" y="217169"/>
                  </a:lnTo>
                  <a:lnTo>
                    <a:pt x="565403" y="217169"/>
                  </a:lnTo>
                  <a:lnTo>
                    <a:pt x="565403" y="72389"/>
                  </a:lnTo>
                  <a:lnTo>
                    <a:pt x="144779" y="72389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18326" y="1700022"/>
              <a:ext cx="565785" cy="289560"/>
            </a:xfrm>
            <a:custGeom>
              <a:avLst/>
              <a:gdLst/>
              <a:ahLst/>
              <a:cxnLst/>
              <a:rect l="l" t="t" r="r" b="b"/>
              <a:pathLst>
                <a:path w="565784" h="289560">
                  <a:moveTo>
                    <a:pt x="0" y="144779"/>
                  </a:moveTo>
                  <a:lnTo>
                    <a:pt x="144779" y="0"/>
                  </a:lnTo>
                  <a:lnTo>
                    <a:pt x="144779" y="72389"/>
                  </a:lnTo>
                  <a:lnTo>
                    <a:pt x="565403" y="72389"/>
                  </a:lnTo>
                  <a:lnTo>
                    <a:pt x="565403" y="217169"/>
                  </a:lnTo>
                  <a:lnTo>
                    <a:pt x="144779" y="217169"/>
                  </a:lnTo>
                  <a:lnTo>
                    <a:pt x="144779" y="289560"/>
                  </a:lnTo>
                  <a:lnTo>
                    <a:pt x="0" y="144779"/>
                  </a:lnTo>
                  <a:close/>
                </a:path>
              </a:pathLst>
            </a:custGeom>
            <a:ln w="19812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57622" y="4921758"/>
              <a:ext cx="594360" cy="321945"/>
            </a:xfrm>
            <a:custGeom>
              <a:avLst/>
              <a:gdLst/>
              <a:ahLst/>
              <a:cxnLst/>
              <a:rect l="l" t="t" r="r" b="b"/>
              <a:pathLst>
                <a:path w="594360" h="321945">
                  <a:moveTo>
                    <a:pt x="433577" y="0"/>
                  </a:moveTo>
                  <a:lnTo>
                    <a:pt x="433577" y="80391"/>
                  </a:lnTo>
                  <a:lnTo>
                    <a:pt x="0" y="80391"/>
                  </a:lnTo>
                  <a:lnTo>
                    <a:pt x="0" y="241173"/>
                  </a:lnTo>
                  <a:lnTo>
                    <a:pt x="433577" y="241173"/>
                  </a:lnTo>
                  <a:lnTo>
                    <a:pt x="433577" y="321564"/>
                  </a:lnTo>
                  <a:lnTo>
                    <a:pt x="594360" y="160782"/>
                  </a:lnTo>
                  <a:lnTo>
                    <a:pt x="433577" y="0"/>
                  </a:lnTo>
                  <a:close/>
                </a:path>
              </a:pathLst>
            </a:custGeom>
            <a:solidFill>
              <a:srgbClr val="B31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57622" y="4921758"/>
              <a:ext cx="594360" cy="321945"/>
            </a:xfrm>
            <a:custGeom>
              <a:avLst/>
              <a:gdLst/>
              <a:ahLst/>
              <a:cxnLst/>
              <a:rect l="l" t="t" r="r" b="b"/>
              <a:pathLst>
                <a:path w="594360" h="321945">
                  <a:moveTo>
                    <a:pt x="0" y="80391"/>
                  </a:moveTo>
                  <a:lnTo>
                    <a:pt x="433577" y="80391"/>
                  </a:lnTo>
                  <a:lnTo>
                    <a:pt x="433577" y="0"/>
                  </a:lnTo>
                  <a:lnTo>
                    <a:pt x="594360" y="160782"/>
                  </a:lnTo>
                  <a:lnTo>
                    <a:pt x="433577" y="321564"/>
                  </a:lnTo>
                  <a:lnTo>
                    <a:pt x="433577" y="241173"/>
                  </a:lnTo>
                  <a:lnTo>
                    <a:pt x="0" y="241173"/>
                  </a:lnTo>
                  <a:lnTo>
                    <a:pt x="0" y="80391"/>
                  </a:lnTo>
                  <a:close/>
                </a:path>
              </a:pathLst>
            </a:custGeom>
            <a:ln w="19812">
              <a:solidFill>
                <a:srgbClr val="8309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16404" y="4926025"/>
            <a:ext cx="3455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Verdana"/>
                <a:cs typeface="Verdana"/>
              </a:rPr>
              <a:t>Query</a:t>
            </a:r>
            <a:r>
              <a:rPr sz="1800" spc="-130" dirty="0">
                <a:latin typeface="Verdana"/>
                <a:cs typeface="Verdana"/>
              </a:rPr>
              <a:t> </a:t>
            </a:r>
            <a:r>
              <a:rPr sz="1800" spc="-45" dirty="0">
                <a:latin typeface="Verdana"/>
                <a:cs typeface="Verdana"/>
              </a:rPr>
              <a:t>ran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-20" dirty="0">
                <a:latin typeface="Verdana"/>
                <a:cs typeface="Verdana"/>
              </a:rPr>
              <a:t>to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view</a:t>
            </a:r>
            <a:r>
              <a:rPr sz="1800" spc="-150" dirty="0">
                <a:latin typeface="Verdana"/>
                <a:cs typeface="Verdana"/>
              </a:rPr>
              <a:t> </a:t>
            </a:r>
            <a:r>
              <a:rPr sz="1800" spc="-70" dirty="0">
                <a:latin typeface="Verdana"/>
                <a:cs typeface="Verdana"/>
              </a:rPr>
              <a:t>file</a:t>
            </a:r>
            <a:r>
              <a:rPr sz="1800" spc="-145" dirty="0">
                <a:latin typeface="Verdana"/>
                <a:cs typeface="Verdana"/>
              </a:rPr>
              <a:t> </a:t>
            </a:r>
            <a:r>
              <a:rPr sz="1800" spc="-10" dirty="0">
                <a:latin typeface="Verdana"/>
                <a:cs typeface="Verdana"/>
              </a:rPr>
              <a:t>imported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2343" y="1687829"/>
            <a:ext cx="2694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Verdana"/>
                <a:cs typeface="Verdana"/>
              </a:rPr>
              <a:t>File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-45" dirty="0">
                <a:latin typeface="Verdana"/>
                <a:cs typeface="Verdana"/>
              </a:rPr>
              <a:t>importation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-30" dirty="0">
                <a:latin typeface="Verdana"/>
                <a:cs typeface="Verdana"/>
              </a:rPr>
              <a:t>finalized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576</Words>
  <Application>Microsoft Office PowerPoint</Application>
  <PresentationFormat>Widescreen</PresentationFormat>
  <Paragraphs>63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Lucida Sans Unicode</vt:lpstr>
      <vt:lpstr>Tahoma</vt:lpstr>
      <vt:lpstr>Verdana</vt:lpstr>
      <vt:lpstr>Office Theme</vt:lpstr>
      <vt:lpstr>END-TO-END AZURE DATA ENGINEERING SOLUTION</vt:lpstr>
      <vt:lpstr>PROCESS</vt:lpstr>
      <vt:lpstr>SUPER STORE ORDERS END-TO-END AZURE DATA ENGINEERING PROJECT</vt:lpstr>
      <vt:lpstr>DATA ENGINEERING TOOLS</vt:lpstr>
      <vt:lpstr>BUSINESS REQUIREMENTS (KPIs)</vt:lpstr>
      <vt:lpstr>SQL SERVER UPLOADING FILE TO SQL SERVER</vt:lpstr>
      <vt:lpstr>IMPORTATION OF FLAT FILE PROGRESSING</vt:lpstr>
      <vt:lpstr>MODIFY COLUMNS</vt:lpstr>
      <vt:lpstr>PowerPoint Presentation</vt:lpstr>
      <vt:lpstr>DATA INGESTION</vt:lpstr>
      <vt:lpstr>SELF –HOSTED INTEGRATION RUNTIME</vt:lpstr>
      <vt:lpstr>PowerPoint Presentation</vt:lpstr>
      <vt:lpstr>AZURE DATA LAKE GEN 2</vt:lpstr>
      <vt:lpstr>PowerPoint Presentation</vt:lpstr>
      <vt:lpstr>PowerPoint Presentation</vt:lpstr>
      <vt:lpstr>AZURE DATABRICKS</vt:lpstr>
      <vt:lpstr>Cluster created used to run operations codes ran and connections to the blob storage successful</vt:lpstr>
      <vt:lpstr>Raw data name replaced by new data frame name created and data viewed.</vt:lpstr>
      <vt:lpstr>PowerPoint Presentation</vt:lpstr>
      <vt:lpstr>PowerPoint Presentation</vt:lpstr>
      <vt:lpstr>PowerPoint Presentation</vt:lpstr>
      <vt:lpstr>ANALYSIS &amp; DASH-BOARDING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 TO END DATA ENGINEERINGSOLUTION</dc:title>
  <dc:creator>Diana Avwenaghagha</dc:creator>
  <cp:lastModifiedBy>diana avwenaghagha</cp:lastModifiedBy>
  <cp:revision>2</cp:revision>
  <dcterms:created xsi:type="dcterms:W3CDTF">2024-08-20T13:16:48Z</dcterms:created>
  <dcterms:modified xsi:type="dcterms:W3CDTF">2024-08-20T19:06:12Z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2024-07-30T00:00:00Z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2024-08-20T00:00:00Z</vt:filetime>
  </property>
  <property fmtid="{D5CDD505-2E9C-101B-9397-08002B2CF9AE}" pid="5" name="Producer">
    <vt:lpwstr>Microsoft® PowerPoint® 2016</vt:lpwstr>
  </property>
</Properties>
</file>